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9"/>
  </p:notesMasterIdLst>
  <p:sldIdLst>
    <p:sldId id="256" r:id="rId2"/>
    <p:sldId id="257" r:id="rId3"/>
    <p:sldId id="266" r:id="rId4"/>
    <p:sldId id="269" r:id="rId5"/>
    <p:sldId id="275" r:id="rId6"/>
    <p:sldId id="267" r:id="rId7"/>
    <p:sldId id="268" r:id="rId8"/>
    <p:sldId id="270" r:id="rId9"/>
    <p:sldId id="271" r:id="rId10"/>
    <p:sldId id="272" r:id="rId11"/>
    <p:sldId id="259" r:id="rId12"/>
    <p:sldId id="273" r:id="rId13"/>
    <p:sldId id="274" r:id="rId14"/>
    <p:sldId id="261" r:id="rId15"/>
    <p:sldId id="262" r:id="rId16"/>
    <p:sldId id="263" r:id="rId17"/>
    <p:sldId id="265" r:id="rId1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61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CE671-9076-412E-936B-A363344034F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8BFE774-F5BA-402C-BC19-4ED1F5692572}">
      <dgm:prSet/>
      <dgm:spPr/>
      <dgm:t>
        <a:bodyPr/>
        <a:lstStyle/>
        <a:p>
          <a:r>
            <a:rPr lang="en-US" dirty="0"/>
            <a:t>IMHOTEP  redefines the potential of evolutionary algorithms.</a:t>
          </a:r>
        </a:p>
      </dgm:t>
    </dgm:pt>
    <dgm:pt modelId="{A6C04234-EF13-43DF-BB92-62CAAF15AABB}" type="parTrans" cxnId="{5FF18ED6-B057-4A72-88F8-CC2BDC436488}">
      <dgm:prSet/>
      <dgm:spPr/>
      <dgm:t>
        <a:bodyPr/>
        <a:lstStyle/>
        <a:p>
          <a:endParaRPr lang="en-US"/>
        </a:p>
      </dgm:t>
    </dgm:pt>
    <dgm:pt modelId="{CE18E973-7AFB-4D75-A037-A0FDD09707AF}" type="sibTrans" cxnId="{5FF18ED6-B057-4A72-88F8-CC2BDC436488}">
      <dgm:prSet/>
      <dgm:spPr/>
      <dgm:t>
        <a:bodyPr/>
        <a:lstStyle/>
        <a:p>
          <a:endParaRPr lang="en-US"/>
        </a:p>
      </dgm:t>
    </dgm:pt>
    <dgm:pt modelId="{A1A4EEDF-8531-48A4-848C-27B6AA970F33}">
      <dgm:prSet/>
      <dgm:spPr/>
      <dgm:t>
        <a:bodyPr/>
        <a:lstStyle/>
        <a:p>
          <a:r>
            <a:rPr lang="en-US" dirty="0"/>
            <a:t>It doesn’t just automate; it co-creates with human developers.</a:t>
          </a:r>
        </a:p>
      </dgm:t>
    </dgm:pt>
    <dgm:pt modelId="{2144EB5F-4B2A-4366-B701-664DBB686B7C}" type="parTrans" cxnId="{DB167435-EAF4-49C4-83D8-138D2F829222}">
      <dgm:prSet/>
      <dgm:spPr/>
      <dgm:t>
        <a:bodyPr/>
        <a:lstStyle/>
        <a:p>
          <a:endParaRPr lang="en-US"/>
        </a:p>
      </dgm:t>
    </dgm:pt>
    <dgm:pt modelId="{A83B60E7-DA7B-47D2-A860-F114A8190ABA}" type="sibTrans" cxnId="{DB167435-EAF4-49C4-83D8-138D2F829222}">
      <dgm:prSet/>
      <dgm:spPr/>
      <dgm:t>
        <a:bodyPr/>
        <a:lstStyle/>
        <a:p>
          <a:endParaRPr lang="en-US"/>
        </a:p>
      </dgm:t>
    </dgm:pt>
    <dgm:pt modelId="{F1D495A2-6B2C-4E84-92DA-318DD66A8BE0}">
      <dgm:prSet/>
      <dgm:spPr/>
      <dgm:t>
        <a:bodyPr/>
        <a:lstStyle/>
        <a:p>
          <a:r>
            <a:rPr lang="en-US" dirty="0"/>
            <a:t>It improves developer productivity and enhances the player experience.</a:t>
          </a:r>
        </a:p>
      </dgm:t>
    </dgm:pt>
    <dgm:pt modelId="{DD57FD6F-9D67-4F46-BD95-896D9B6AFE89}" type="parTrans" cxnId="{2DB427F8-E418-4D67-9E4A-E0ABDE0F46FE}">
      <dgm:prSet/>
      <dgm:spPr/>
      <dgm:t>
        <a:bodyPr/>
        <a:lstStyle/>
        <a:p>
          <a:endParaRPr lang="en-US"/>
        </a:p>
      </dgm:t>
    </dgm:pt>
    <dgm:pt modelId="{6EFE8AD2-A335-482E-B538-DBCF8EE5476E}" type="sibTrans" cxnId="{2DB427F8-E418-4D67-9E4A-E0ABDE0F46FE}">
      <dgm:prSet/>
      <dgm:spPr/>
      <dgm:t>
        <a:bodyPr/>
        <a:lstStyle/>
        <a:p>
          <a:endParaRPr lang="en-US"/>
        </a:p>
      </dgm:t>
    </dgm:pt>
    <dgm:pt modelId="{C57D151C-B261-4547-8579-67E4217F5B14}">
      <dgm:prSet/>
      <dgm:spPr/>
      <dgm:t>
        <a:bodyPr/>
        <a:lstStyle/>
        <a:p>
          <a:r>
            <a:rPr lang="en-US" dirty="0"/>
            <a:t>It has been validated by academia, by industry, and by those who will actually use it.</a:t>
          </a:r>
        </a:p>
      </dgm:t>
    </dgm:pt>
    <dgm:pt modelId="{3E32ECD8-D2F1-4F5B-A37F-A982B32BCA3C}" type="parTrans" cxnId="{78B68BAA-34C4-4AE9-A2D0-12559B9AED89}">
      <dgm:prSet/>
      <dgm:spPr/>
      <dgm:t>
        <a:bodyPr/>
        <a:lstStyle/>
        <a:p>
          <a:endParaRPr lang="en-US"/>
        </a:p>
      </dgm:t>
    </dgm:pt>
    <dgm:pt modelId="{D5EEF9C2-A58D-4442-BBEB-B06ED3ED4F27}" type="sibTrans" cxnId="{78B68BAA-34C4-4AE9-A2D0-12559B9AED89}">
      <dgm:prSet/>
      <dgm:spPr/>
      <dgm:t>
        <a:bodyPr/>
        <a:lstStyle/>
        <a:p>
          <a:endParaRPr lang="en-US"/>
        </a:p>
      </dgm:t>
    </dgm:pt>
    <dgm:pt modelId="{D1B0E529-B3E9-4AC9-A493-0F5AAC9C4400}">
      <dgm:prSet/>
      <dgm:spPr/>
      <dgm:t>
        <a:bodyPr/>
        <a:lstStyle/>
        <a:p>
          <a:r>
            <a:rPr lang="en-US" dirty="0"/>
            <a:t>We believe this is exactly the kind of breakthrough that the </a:t>
          </a:r>
          <a:r>
            <a:rPr lang="en-US" dirty="0" err="1"/>
            <a:t>Humies</a:t>
          </a:r>
          <a:r>
            <a:rPr lang="en-US" dirty="0"/>
            <a:t> aim to celebrate.</a:t>
          </a:r>
        </a:p>
      </dgm:t>
    </dgm:pt>
    <dgm:pt modelId="{970BAC39-9E7C-41D5-9F8C-926837EBF78C}" type="parTrans" cxnId="{65D64140-B91E-4997-BC65-FA7AD29B77D1}">
      <dgm:prSet/>
      <dgm:spPr/>
      <dgm:t>
        <a:bodyPr/>
        <a:lstStyle/>
        <a:p>
          <a:endParaRPr lang="en-US"/>
        </a:p>
      </dgm:t>
    </dgm:pt>
    <dgm:pt modelId="{80FBCA93-6F28-426D-9E79-2F8D0B0254BC}" type="sibTrans" cxnId="{65D64140-B91E-4997-BC65-FA7AD29B77D1}">
      <dgm:prSet/>
      <dgm:spPr/>
      <dgm:t>
        <a:bodyPr/>
        <a:lstStyle/>
        <a:p>
          <a:endParaRPr lang="en-US"/>
        </a:p>
      </dgm:t>
    </dgm:pt>
    <dgm:pt modelId="{FA429282-DB7F-492A-AE20-D114D4A7A94C}" type="pres">
      <dgm:prSet presAssocID="{43FCE671-9076-412E-936B-A363344034FA}" presName="root" presStyleCnt="0">
        <dgm:presLayoutVars>
          <dgm:dir/>
          <dgm:resizeHandles val="exact"/>
        </dgm:presLayoutVars>
      </dgm:prSet>
      <dgm:spPr/>
    </dgm:pt>
    <dgm:pt modelId="{DF9334B9-A18C-437B-8E87-E4B3680589F2}" type="pres">
      <dgm:prSet presAssocID="{98BFE774-F5BA-402C-BC19-4ED1F5692572}" presName="compNode" presStyleCnt="0"/>
      <dgm:spPr/>
    </dgm:pt>
    <dgm:pt modelId="{5A49E14E-AC37-4F00-ABC4-816FF3045810}" type="pres">
      <dgm:prSet presAssocID="{98BFE774-F5BA-402C-BC19-4ED1F5692572}" presName="bgRect" presStyleLbl="bgShp" presStyleIdx="0" presStyleCnt="5"/>
      <dgm:spPr/>
    </dgm:pt>
    <dgm:pt modelId="{A4D70712-2C85-4606-94A2-E9EFF46C1756}" type="pres">
      <dgm:prSet presAssocID="{98BFE774-F5BA-402C-BC19-4ED1F569257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oquear"/>
        </a:ext>
      </dgm:extLst>
    </dgm:pt>
    <dgm:pt modelId="{1EF40E99-D076-450A-9406-B98357B9B6B3}" type="pres">
      <dgm:prSet presAssocID="{98BFE774-F5BA-402C-BC19-4ED1F5692572}" presName="spaceRect" presStyleCnt="0"/>
      <dgm:spPr/>
    </dgm:pt>
    <dgm:pt modelId="{9E1DAC78-3957-4D09-8856-EE17572A399A}" type="pres">
      <dgm:prSet presAssocID="{98BFE774-F5BA-402C-BC19-4ED1F5692572}" presName="parTx" presStyleLbl="revTx" presStyleIdx="0" presStyleCnt="5">
        <dgm:presLayoutVars>
          <dgm:chMax val="0"/>
          <dgm:chPref val="0"/>
        </dgm:presLayoutVars>
      </dgm:prSet>
      <dgm:spPr/>
    </dgm:pt>
    <dgm:pt modelId="{3FA26C07-8FA6-4F75-89DB-582E4C4295A6}" type="pres">
      <dgm:prSet presAssocID="{CE18E973-7AFB-4D75-A037-A0FDD09707AF}" presName="sibTrans" presStyleCnt="0"/>
      <dgm:spPr/>
    </dgm:pt>
    <dgm:pt modelId="{0FAF3453-1658-4BD0-951C-8AD49D10F609}" type="pres">
      <dgm:prSet presAssocID="{A1A4EEDF-8531-48A4-848C-27B6AA970F33}" presName="compNode" presStyleCnt="0"/>
      <dgm:spPr/>
    </dgm:pt>
    <dgm:pt modelId="{7FD05B81-06CB-4C76-A577-380299B97790}" type="pres">
      <dgm:prSet presAssocID="{A1A4EEDF-8531-48A4-848C-27B6AA970F33}" presName="bgRect" presStyleLbl="bgShp" presStyleIdx="1" presStyleCnt="5"/>
      <dgm:spPr/>
    </dgm:pt>
    <dgm:pt modelId="{8603154C-63D9-4379-BA3A-29ADCBD76802}" type="pres">
      <dgm:prSet presAssocID="{A1A4EEDF-8531-48A4-848C-27B6AA970F3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4739DF5E-C20F-4FF7-9441-B0C705EDF04F}" type="pres">
      <dgm:prSet presAssocID="{A1A4EEDF-8531-48A4-848C-27B6AA970F33}" presName="spaceRect" presStyleCnt="0"/>
      <dgm:spPr/>
    </dgm:pt>
    <dgm:pt modelId="{745819D4-2EBB-48B1-B8E3-CDFE9485FDD1}" type="pres">
      <dgm:prSet presAssocID="{A1A4EEDF-8531-48A4-848C-27B6AA970F33}" presName="parTx" presStyleLbl="revTx" presStyleIdx="1" presStyleCnt="5">
        <dgm:presLayoutVars>
          <dgm:chMax val="0"/>
          <dgm:chPref val="0"/>
        </dgm:presLayoutVars>
      </dgm:prSet>
      <dgm:spPr/>
    </dgm:pt>
    <dgm:pt modelId="{BDC981DE-40C7-4A0D-B027-BCFEF1B9BE95}" type="pres">
      <dgm:prSet presAssocID="{A83B60E7-DA7B-47D2-A860-F114A8190ABA}" presName="sibTrans" presStyleCnt="0"/>
      <dgm:spPr/>
    </dgm:pt>
    <dgm:pt modelId="{2468922D-BB08-4168-AB03-9A8BF66FC08B}" type="pres">
      <dgm:prSet presAssocID="{F1D495A2-6B2C-4E84-92DA-318DD66A8BE0}" presName="compNode" presStyleCnt="0"/>
      <dgm:spPr/>
    </dgm:pt>
    <dgm:pt modelId="{8AEA8A7B-18EA-4854-BA7D-F465759648D3}" type="pres">
      <dgm:prSet presAssocID="{F1D495A2-6B2C-4E84-92DA-318DD66A8BE0}" presName="bgRect" presStyleLbl="bgShp" presStyleIdx="2" presStyleCnt="5"/>
      <dgm:spPr/>
    </dgm:pt>
    <dgm:pt modelId="{A5FE3886-C3F7-4082-B012-84FC347CB8FC}" type="pres">
      <dgm:prSet presAssocID="{F1D495A2-6B2C-4E84-92DA-318DD66A8BE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BBF0284-95AB-4B06-8892-0E5BE8A8FA45}" type="pres">
      <dgm:prSet presAssocID="{F1D495A2-6B2C-4E84-92DA-318DD66A8BE0}" presName="spaceRect" presStyleCnt="0"/>
      <dgm:spPr/>
    </dgm:pt>
    <dgm:pt modelId="{7161B7B1-888A-43FE-9386-D01E260B58AF}" type="pres">
      <dgm:prSet presAssocID="{F1D495A2-6B2C-4E84-92DA-318DD66A8BE0}" presName="parTx" presStyleLbl="revTx" presStyleIdx="2" presStyleCnt="5">
        <dgm:presLayoutVars>
          <dgm:chMax val="0"/>
          <dgm:chPref val="0"/>
        </dgm:presLayoutVars>
      </dgm:prSet>
      <dgm:spPr/>
    </dgm:pt>
    <dgm:pt modelId="{4CCEACD1-0E3B-4413-BA62-872EBE62BF99}" type="pres">
      <dgm:prSet presAssocID="{6EFE8AD2-A335-482E-B538-DBCF8EE5476E}" presName="sibTrans" presStyleCnt="0"/>
      <dgm:spPr/>
    </dgm:pt>
    <dgm:pt modelId="{3147A72A-5996-4567-8EB7-D84E1FDE4A9B}" type="pres">
      <dgm:prSet presAssocID="{C57D151C-B261-4547-8579-67E4217F5B14}" presName="compNode" presStyleCnt="0"/>
      <dgm:spPr/>
    </dgm:pt>
    <dgm:pt modelId="{FD9E3B37-95B1-4B2C-9A86-33E9530E9361}" type="pres">
      <dgm:prSet presAssocID="{C57D151C-B261-4547-8579-67E4217F5B14}" presName="bgRect" presStyleLbl="bgShp" presStyleIdx="3" presStyleCnt="5"/>
      <dgm:spPr/>
    </dgm:pt>
    <dgm:pt modelId="{2BC8D580-6072-4812-89B0-AF6B69C5203F}" type="pres">
      <dgm:prSet presAssocID="{C57D151C-B261-4547-8579-67E4217F5B1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6C0CDB53-F91C-44AA-A2CF-282E83E76E08}" type="pres">
      <dgm:prSet presAssocID="{C57D151C-B261-4547-8579-67E4217F5B14}" presName="spaceRect" presStyleCnt="0"/>
      <dgm:spPr/>
    </dgm:pt>
    <dgm:pt modelId="{7A7F1402-A233-484B-BFF8-D069A3536EA8}" type="pres">
      <dgm:prSet presAssocID="{C57D151C-B261-4547-8579-67E4217F5B14}" presName="parTx" presStyleLbl="revTx" presStyleIdx="3" presStyleCnt="5">
        <dgm:presLayoutVars>
          <dgm:chMax val="0"/>
          <dgm:chPref val="0"/>
        </dgm:presLayoutVars>
      </dgm:prSet>
      <dgm:spPr/>
    </dgm:pt>
    <dgm:pt modelId="{24DB370E-5BE9-4E20-817E-0EA82021E4F2}" type="pres">
      <dgm:prSet presAssocID="{D5EEF9C2-A58D-4442-BBEB-B06ED3ED4F27}" presName="sibTrans" presStyleCnt="0"/>
      <dgm:spPr/>
    </dgm:pt>
    <dgm:pt modelId="{50EABDB0-3845-4F2E-AA99-05107B403CA2}" type="pres">
      <dgm:prSet presAssocID="{D1B0E529-B3E9-4AC9-A493-0F5AAC9C4400}" presName="compNode" presStyleCnt="0"/>
      <dgm:spPr/>
    </dgm:pt>
    <dgm:pt modelId="{5C52672A-478A-4FF3-A1C2-ED0809A4562C}" type="pres">
      <dgm:prSet presAssocID="{D1B0E529-B3E9-4AC9-A493-0F5AAC9C4400}" presName="bgRect" presStyleLbl="bgShp" presStyleIdx="4" presStyleCnt="5"/>
      <dgm:spPr/>
    </dgm:pt>
    <dgm:pt modelId="{95F0A72F-9B64-47D4-BF35-A30EBF366409}" type="pres">
      <dgm:prSet presAssocID="{D1B0E529-B3E9-4AC9-A493-0F5AAC9C440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bjetivo"/>
        </a:ext>
      </dgm:extLst>
    </dgm:pt>
    <dgm:pt modelId="{4F0342BE-7717-45A8-A120-E60C74D2C2AE}" type="pres">
      <dgm:prSet presAssocID="{D1B0E529-B3E9-4AC9-A493-0F5AAC9C4400}" presName="spaceRect" presStyleCnt="0"/>
      <dgm:spPr/>
    </dgm:pt>
    <dgm:pt modelId="{0FE35E5C-8814-4E62-AA7C-AE4A257DD4EC}" type="pres">
      <dgm:prSet presAssocID="{D1B0E529-B3E9-4AC9-A493-0F5AAC9C440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B167435-EAF4-49C4-83D8-138D2F829222}" srcId="{43FCE671-9076-412E-936B-A363344034FA}" destId="{A1A4EEDF-8531-48A4-848C-27B6AA970F33}" srcOrd="1" destOrd="0" parTransId="{2144EB5F-4B2A-4366-B701-664DBB686B7C}" sibTransId="{A83B60E7-DA7B-47D2-A860-F114A8190ABA}"/>
    <dgm:cxn modelId="{65D64140-B91E-4997-BC65-FA7AD29B77D1}" srcId="{43FCE671-9076-412E-936B-A363344034FA}" destId="{D1B0E529-B3E9-4AC9-A493-0F5AAC9C4400}" srcOrd="4" destOrd="0" parTransId="{970BAC39-9E7C-41D5-9F8C-926837EBF78C}" sibTransId="{80FBCA93-6F28-426D-9E79-2F8D0B0254BC}"/>
    <dgm:cxn modelId="{23E9D76B-5186-4968-AE58-28588F24D491}" type="presOf" srcId="{98BFE774-F5BA-402C-BC19-4ED1F5692572}" destId="{9E1DAC78-3957-4D09-8856-EE17572A399A}" srcOrd="0" destOrd="0" presId="urn:microsoft.com/office/officeart/2018/2/layout/IconVerticalSolidList"/>
    <dgm:cxn modelId="{3EA6028F-2810-467A-83DA-74F705710CB1}" type="presOf" srcId="{F1D495A2-6B2C-4E84-92DA-318DD66A8BE0}" destId="{7161B7B1-888A-43FE-9386-D01E260B58AF}" srcOrd="0" destOrd="0" presId="urn:microsoft.com/office/officeart/2018/2/layout/IconVerticalSolidList"/>
    <dgm:cxn modelId="{78B68BAA-34C4-4AE9-A2D0-12559B9AED89}" srcId="{43FCE671-9076-412E-936B-A363344034FA}" destId="{C57D151C-B261-4547-8579-67E4217F5B14}" srcOrd="3" destOrd="0" parTransId="{3E32ECD8-D2F1-4F5B-A37F-A982B32BCA3C}" sibTransId="{D5EEF9C2-A58D-4442-BBEB-B06ED3ED4F27}"/>
    <dgm:cxn modelId="{7D8203C9-C114-46AC-A29A-6A3E682FBAD7}" type="presOf" srcId="{A1A4EEDF-8531-48A4-848C-27B6AA970F33}" destId="{745819D4-2EBB-48B1-B8E3-CDFE9485FDD1}" srcOrd="0" destOrd="0" presId="urn:microsoft.com/office/officeart/2018/2/layout/IconVerticalSolidList"/>
    <dgm:cxn modelId="{EA6623D2-488D-4924-9D0E-86203C0CAE84}" type="presOf" srcId="{D1B0E529-B3E9-4AC9-A493-0F5AAC9C4400}" destId="{0FE35E5C-8814-4E62-AA7C-AE4A257DD4EC}" srcOrd="0" destOrd="0" presId="urn:microsoft.com/office/officeart/2018/2/layout/IconVerticalSolidList"/>
    <dgm:cxn modelId="{5FF18ED6-B057-4A72-88F8-CC2BDC436488}" srcId="{43FCE671-9076-412E-936B-A363344034FA}" destId="{98BFE774-F5BA-402C-BC19-4ED1F5692572}" srcOrd="0" destOrd="0" parTransId="{A6C04234-EF13-43DF-BB92-62CAAF15AABB}" sibTransId="{CE18E973-7AFB-4D75-A037-A0FDD09707AF}"/>
    <dgm:cxn modelId="{FACE0EDE-0CF7-4894-B329-5FFA69F3F564}" type="presOf" srcId="{C57D151C-B261-4547-8579-67E4217F5B14}" destId="{7A7F1402-A233-484B-BFF8-D069A3536EA8}" srcOrd="0" destOrd="0" presId="urn:microsoft.com/office/officeart/2018/2/layout/IconVerticalSolidList"/>
    <dgm:cxn modelId="{2DB427F8-E418-4D67-9E4A-E0ABDE0F46FE}" srcId="{43FCE671-9076-412E-936B-A363344034FA}" destId="{F1D495A2-6B2C-4E84-92DA-318DD66A8BE0}" srcOrd="2" destOrd="0" parTransId="{DD57FD6F-9D67-4F46-BD95-896D9B6AFE89}" sibTransId="{6EFE8AD2-A335-482E-B538-DBCF8EE5476E}"/>
    <dgm:cxn modelId="{E0D84EF8-F74E-442D-93DC-89210CCEF5F4}" type="presOf" srcId="{43FCE671-9076-412E-936B-A363344034FA}" destId="{FA429282-DB7F-492A-AE20-D114D4A7A94C}" srcOrd="0" destOrd="0" presId="urn:microsoft.com/office/officeart/2018/2/layout/IconVerticalSolidList"/>
    <dgm:cxn modelId="{408B6CA0-C575-4A04-A73A-EFAAF7A539DF}" type="presParOf" srcId="{FA429282-DB7F-492A-AE20-D114D4A7A94C}" destId="{DF9334B9-A18C-437B-8E87-E4B3680589F2}" srcOrd="0" destOrd="0" presId="urn:microsoft.com/office/officeart/2018/2/layout/IconVerticalSolidList"/>
    <dgm:cxn modelId="{164E6DDF-35FB-429B-A8A0-2A438191B930}" type="presParOf" srcId="{DF9334B9-A18C-437B-8E87-E4B3680589F2}" destId="{5A49E14E-AC37-4F00-ABC4-816FF3045810}" srcOrd="0" destOrd="0" presId="urn:microsoft.com/office/officeart/2018/2/layout/IconVerticalSolidList"/>
    <dgm:cxn modelId="{0AC8908F-BE78-42BD-84A6-FA6CE6E46E80}" type="presParOf" srcId="{DF9334B9-A18C-437B-8E87-E4B3680589F2}" destId="{A4D70712-2C85-4606-94A2-E9EFF46C1756}" srcOrd="1" destOrd="0" presId="urn:microsoft.com/office/officeart/2018/2/layout/IconVerticalSolidList"/>
    <dgm:cxn modelId="{C024BEC7-924D-4D34-BA68-8DF55DEEFD39}" type="presParOf" srcId="{DF9334B9-A18C-437B-8E87-E4B3680589F2}" destId="{1EF40E99-D076-450A-9406-B98357B9B6B3}" srcOrd="2" destOrd="0" presId="urn:microsoft.com/office/officeart/2018/2/layout/IconVerticalSolidList"/>
    <dgm:cxn modelId="{849D7E02-C447-4082-A8E3-883E869A96D0}" type="presParOf" srcId="{DF9334B9-A18C-437B-8E87-E4B3680589F2}" destId="{9E1DAC78-3957-4D09-8856-EE17572A399A}" srcOrd="3" destOrd="0" presId="urn:microsoft.com/office/officeart/2018/2/layout/IconVerticalSolidList"/>
    <dgm:cxn modelId="{4A4911F9-CE93-4D13-A841-5F15D6060431}" type="presParOf" srcId="{FA429282-DB7F-492A-AE20-D114D4A7A94C}" destId="{3FA26C07-8FA6-4F75-89DB-582E4C4295A6}" srcOrd="1" destOrd="0" presId="urn:microsoft.com/office/officeart/2018/2/layout/IconVerticalSolidList"/>
    <dgm:cxn modelId="{40E73037-0514-4698-ACEB-3C2E79930089}" type="presParOf" srcId="{FA429282-DB7F-492A-AE20-D114D4A7A94C}" destId="{0FAF3453-1658-4BD0-951C-8AD49D10F609}" srcOrd="2" destOrd="0" presId="urn:microsoft.com/office/officeart/2018/2/layout/IconVerticalSolidList"/>
    <dgm:cxn modelId="{A2DB3669-A926-43C4-A0C9-6D93CC910F34}" type="presParOf" srcId="{0FAF3453-1658-4BD0-951C-8AD49D10F609}" destId="{7FD05B81-06CB-4C76-A577-380299B97790}" srcOrd="0" destOrd="0" presId="urn:microsoft.com/office/officeart/2018/2/layout/IconVerticalSolidList"/>
    <dgm:cxn modelId="{E0A10375-6B18-4543-97BC-95C2B626D161}" type="presParOf" srcId="{0FAF3453-1658-4BD0-951C-8AD49D10F609}" destId="{8603154C-63D9-4379-BA3A-29ADCBD76802}" srcOrd="1" destOrd="0" presId="urn:microsoft.com/office/officeart/2018/2/layout/IconVerticalSolidList"/>
    <dgm:cxn modelId="{84B4CCC3-42BB-4BD3-820A-5D1C5E9E9E31}" type="presParOf" srcId="{0FAF3453-1658-4BD0-951C-8AD49D10F609}" destId="{4739DF5E-C20F-4FF7-9441-B0C705EDF04F}" srcOrd="2" destOrd="0" presId="urn:microsoft.com/office/officeart/2018/2/layout/IconVerticalSolidList"/>
    <dgm:cxn modelId="{5C7A235C-CDEF-4392-822B-68848FBBF751}" type="presParOf" srcId="{0FAF3453-1658-4BD0-951C-8AD49D10F609}" destId="{745819D4-2EBB-48B1-B8E3-CDFE9485FDD1}" srcOrd="3" destOrd="0" presId="urn:microsoft.com/office/officeart/2018/2/layout/IconVerticalSolidList"/>
    <dgm:cxn modelId="{887600A3-4670-4574-93BB-A0D6F549DC95}" type="presParOf" srcId="{FA429282-DB7F-492A-AE20-D114D4A7A94C}" destId="{BDC981DE-40C7-4A0D-B027-BCFEF1B9BE95}" srcOrd="3" destOrd="0" presId="urn:microsoft.com/office/officeart/2018/2/layout/IconVerticalSolidList"/>
    <dgm:cxn modelId="{E728DC91-DFA2-447A-9AEF-416D7756217F}" type="presParOf" srcId="{FA429282-DB7F-492A-AE20-D114D4A7A94C}" destId="{2468922D-BB08-4168-AB03-9A8BF66FC08B}" srcOrd="4" destOrd="0" presId="urn:microsoft.com/office/officeart/2018/2/layout/IconVerticalSolidList"/>
    <dgm:cxn modelId="{4EE47BA1-41D6-4439-8090-F12FE7D09679}" type="presParOf" srcId="{2468922D-BB08-4168-AB03-9A8BF66FC08B}" destId="{8AEA8A7B-18EA-4854-BA7D-F465759648D3}" srcOrd="0" destOrd="0" presId="urn:microsoft.com/office/officeart/2018/2/layout/IconVerticalSolidList"/>
    <dgm:cxn modelId="{E757F6EC-B333-4FD8-B30F-4B694F5B0CF8}" type="presParOf" srcId="{2468922D-BB08-4168-AB03-9A8BF66FC08B}" destId="{A5FE3886-C3F7-4082-B012-84FC347CB8FC}" srcOrd="1" destOrd="0" presId="urn:microsoft.com/office/officeart/2018/2/layout/IconVerticalSolidList"/>
    <dgm:cxn modelId="{A4E00B7C-578A-4CE8-ACC4-5FE8093D9635}" type="presParOf" srcId="{2468922D-BB08-4168-AB03-9A8BF66FC08B}" destId="{4BBF0284-95AB-4B06-8892-0E5BE8A8FA45}" srcOrd="2" destOrd="0" presId="urn:microsoft.com/office/officeart/2018/2/layout/IconVerticalSolidList"/>
    <dgm:cxn modelId="{EEFBFCB3-6332-4879-BF29-AF4751AB44BB}" type="presParOf" srcId="{2468922D-BB08-4168-AB03-9A8BF66FC08B}" destId="{7161B7B1-888A-43FE-9386-D01E260B58AF}" srcOrd="3" destOrd="0" presId="urn:microsoft.com/office/officeart/2018/2/layout/IconVerticalSolidList"/>
    <dgm:cxn modelId="{E3247482-17C5-4BE8-8C64-48322754DEA4}" type="presParOf" srcId="{FA429282-DB7F-492A-AE20-D114D4A7A94C}" destId="{4CCEACD1-0E3B-4413-BA62-872EBE62BF99}" srcOrd="5" destOrd="0" presId="urn:microsoft.com/office/officeart/2018/2/layout/IconVerticalSolidList"/>
    <dgm:cxn modelId="{35878D72-3A7B-44E8-B0A0-E28BBE021F24}" type="presParOf" srcId="{FA429282-DB7F-492A-AE20-D114D4A7A94C}" destId="{3147A72A-5996-4567-8EB7-D84E1FDE4A9B}" srcOrd="6" destOrd="0" presId="urn:microsoft.com/office/officeart/2018/2/layout/IconVerticalSolidList"/>
    <dgm:cxn modelId="{F189AB81-2A73-4C8C-A508-5CDF19844361}" type="presParOf" srcId="{3147A72A-5996-4567-8EB7-D84E1FDE4A9B}" destId="{FD9E3B37-95B1-4B2C-9A86-33E9530E9361}" srcOrd="0" destOrd="0" presId="urn:microsoft.com/office/officeart/2018/2/layout/IconVerticalSolidList"/>
    <dgm:cxn modelId="{5B374547-92CD-4729-B478-ACA440A1307D}" type="presParOf" srcId="{3147A72A-5996-4567-8EB7-D84E1FDE4A9B}" destId="{2BC8D580-6072-4812-89B0-AF6B69C5203F}" srcOrd="1" destOrd="0" presId="urn:microsoft.com/office/officeart/2018/2/layout/IconVerticalSolidList"/>
    <dgm:cxn modelId="{BDE281BD-3081-492D-9452-9263332DEC11}" type="presParOf" srcId="{3147A72A-5996-4567-8EB7-D84E1FDE4A9B}" destId="{6C0CDB53-F91C-44AA-A2CF-282E83E76E08}" srcOrd="2" destOrd="0" presId="urn:microsoft.com/office/officeart/2018/2/layout/IconVerticalSolidList"/>
    <dgm:cxn modelId="{AE399A5B-E7A0-4E2F-836E-7788C42555DF}" type="presParOf" srcId="{3147A72A-5996-4567-8EB7-D84E1FDE4A9B}" destId="{7A7F1402-A233-484B-BFF8-D069A3536EA8}" srcOrd="3" destOrd="0" presId="urn:microsoft.com/office/officeart/2018/2/layout/IconVerticalSolidList"/>
    <dgm:cxn modelId="{984F3ADB-886C-4A8E-B2F9-2294043C6487}" type="presParOf" srcId="{FA429282-DB7F-492A-AE20-D114D4A7A94C}" destId="{24DB370E-5BE9-4E20-817E-0EA82021E4F2}" srcOrd="7" destOrd="0" presId="urn:microsoft.com/office/officeart/2018/2/layout/IconVerticalSolidList"/>
    <dgm:cxn modelId="{E6C5278D-B412-4CC4-BEFF-B4A44978791C}" type="presParOf" srcId="{FA429282-DB7F-492A-AE20-D114D4A7A94C}" destId="{50EABDB0-3845-4F2E-AA99-05107B403CA2}" srcOrd="8" destOrd="0" presId="urn:microsoft.com/office/officeart/2018/2/layout/IconVerticalSolidList"/>
    <dgm:cxn modelId="{535E0437-BEB8-4986-87BD-EA7A0DEB471E}" type="presParOf" srcId="{50EABDB0-3845-4F2E-AA99-05107B403CA2}" destId="{5C52672A-478A-4FF3-A1C2-ED0809A4562C}" srcOrd="0" destOrd="0" presId="urn:microsoft.com/office/officeart/2018/2/layout/IconVerticalSolidList"/>
    <dgm:cxn modelId="{8BC964CE-F479-48FA-B32B-F2ADC55CD6A8}" type="presParOf" srcId="{50EABDB0-3845-4F2E-AA99-05107B403CA2}" destId="{95F0A72F-9B64-47D4-BF35-A30EBF366409}" srcOrd="1" destOrd="0" presId="urn:microsoft.com/office/officeart/2018/2/layout/IconVerticalSolidList"/>
    <dgm:cxn modelId="{76FB36D6-5D54-4131-9537-62042243E770}" type="presParOf" srcId="{50EABDB0-3845-4F2E-AA99-05107B403CA2}" destId="{4F0342BE-7717-45A8-A120-E60C74D2C2AE}" srcOrd="2" destOrd="0" presId="urn:microsoft.com/office/officeart/2018/2/layout/IconVerticalSolidList"/>
    <dgm:cxn modelId="{74B2F50E-CF3C-4C91-BC19-E77AFCDB9469}" type="presParOf" srcId="{50EABDB0-3845-4F2E-AA99-05107B403CA2}" destId="{0FE35E5C-8814-4E62-AA7C-AE4A257DD4E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9E14E-AC37-4F00-ABC4-816FF3045810}">
      <dsp:nvSpPr>
        <dsp:cNvPr id="0" name=""/>
        <dsp:cNvSpPr/>
      </dsp:nvSpPr>
      <dsp:spPr>
        <a:xfrm>
          <a:off x="0" y="3173"/>
          <a:ext cx="8349615" cy="67594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70712-2C85-4606-94A2-E9EFF46C1756}">
      <dsp:nvSpPr>
        <dsp:cNvPr id="0" name=""/>
        <dsp:cNvSpPr/>
      </dsp:nvSpPr>
      <dsp:spPr>
        <a:xfrm>
          <a:off x="204472" y="155260"/>
          <a:ext cx="371767" cy="3717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DAC78-3957-4D09-8856-EE17572A399A}">
      <dsp:nvSpPr>
        <dsp:cNvPr id="0" name=""/>
        <dsp:cNvSpPr/>
      </dsp:nvSpPr>
      <dsp:spPr>
        <a:xfrm>
          <a:off x="780711" y="3173"/>
          <a:ext cx="7568903" cy="675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37" tIns="71537" rIns="71537" bIns="7153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IMHOTEP  redefines the potential of evolutionary algorithms.</a:t>
          </a:r>
        </a:p>
      </dsp:txBody>
      <dsp:txXfrm>
        <a:off x="780711" y="3173"/>
        <a:ext cx="7568903" cy="675940"/>
      </dsp:txXfrm>
    </dsp:sp>
    <dsp:sp modelId="{7FD05B81-06CB-4C76-A577-380299B97790}">
      <dsp:nvSpPr>
        <dsp:cNvPr id="0" name=""/>
        <dsp:cNvSpPr/>
      </dsp:nvSpPr>
      <dsp:spPr>
        <a:xfrm>
          <a:off x="0" y="848099"/>
          <a:ext cx="8349615" cy="67594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3154C-63D9-4379-BA3A-29ADCBD76802}">
      <dsp:nvSpPr>
        <dsp:cNvPr id="0" name=""/>
        <dsp:cNvSpPr/>
      </dsp:nvSpPr>
      <dsp:spPr>
        <a:xfrm>
          <a:off x="204472" y="1000185"/>
          <a:ext cx="371767" cy="3717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5819D4-2EBB-48B1-B8E3-CDFE9485FDD1}">
      <dsp:nvSpPr>
        <dsp:cNvPr id="0" name=""/>
        <dsp:cNvSpPr/>
      </dsp:nvSpPr>
      <dsp:spPr>
        <a:xfrm>
          <a:off x="780711" y="848099"/>
          <a:ext cx="7568903" cy="675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37" tIns="71537" rIns="71537" bIns="7153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It doesn’t just automate; it co-creates with human developers.</a:t>
          </a:r>
        </a:p>
      </dsp:txBody>
      <dsp:txXfrm>
        <a:off x="780711" y="848099"/>
        <a:ext cx="7568903" cy="675940"/>
      </dsp:txXfrm>
    </dsp:sp>
    <dsp:sp modelId="{8AEA8A7B-18EA-4854-BA7D-F465759648D3}">
      <dsp:nvSpPr>
        <dsp:cNvPr id="0" name=""/>
        <dsp:cNvSpPr/>
      </dsp:nvSpPr>
      <dsp:spPr>
        <a:xfrm>
          <a:off x="0" y="1693025"/>
          <a:ext cx="8349615" cy="67594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E3886-C3F7-4082-B012-84FC347CB8FC}">
      <dsp:nvSpPr>
        <dsp:cNvPr id="0" name=""/>
        <dsp:cNvSpPr/>
      </dsp:nvSpPr>
      <dsp:spPr>
        <a:xfrm>
          <a:off x="204472" y="1845111"/>
          <a:ext cx="371767" cy="3717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1B7B1-888A-43FE-9386-D01E260B58AF}">
      <dsp:nvSpPr>
        <dsp:cNvPr id="0" name=""/>
        <dsp:cNvSpPr/>
      </dsp:nvSpPr>
      <dsp:spPr>
        <a:xfrm>
          <a:off x="780711" y="1693025"/>
          <a:ext cx="7568903" cy="675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37" tIns="71537" rIns="71537" bIns="7153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It improves developer productivity and enhances the player experience.</a:t>
          </a:r>
        </a:p>
      </dsp:txBody>
      <dsp:txXfrm>
        <a:off x="780711" y="1693025"/>
        <a:ext cx="7568903" cy="675940"/>
      </dsp:txXfrm>
    </dsp:sp>
    <dsp:sp modelId="{FD9E3B37-95B1-4B2C-9A86-33E9530E9361}">
      <dsp:nvSpPr>
        <dsp:cNvPr id="0" name=""/>
        <dsp:cNvSpPr/>
      </dsp:nvSpPr>
      <dsp:spPr>
        <a:xfrm>
          <a:off x="0" y="2537951"/>
          <a:ext cx="8349615" cy="67594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8D580-6072-4812-89B0-AF6B69C5203F}">
      <dsp:nvSpPr>
        <dsp:cNvPr id="0" name=""/>
        <dsp:cNvSpPr/>
      </dsp:nvSpPr>
      <dsp:spPr>
        <a:xfrm>
          <a:off x="204472" y="2690037"/>
          <a:ext cx="371767" cy="3717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F1402-A233-484B-BFF8-D069A3536EA8}">
      <dsp:nvSpPr>
        <dsp:cNvPr id="0" name=""/>
        <dsp:cNvSpPr/>
      </dsp:nvSpPr>
      <dsp:spPr>
        <a:xfrm>
          <a:off x="780711" y="2537951"/>
          <a:ext cx="7568903" cy="675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37" tIns="71537" rIns="71537" bIns="7153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It has been validated by academia, by industry, and by those who will actually use it.</a:t>
          </a:r>
        </a:p>
      </dsp:txBody>
      <dsp:txXfrm>
        <a:off x="780711" y="2537951"/>
        <a:ext cx="7568903" cy="675940"/>
      </dsp:txXfrm>
    </dsp:sp>
    <dsp:sp modelId="{5C52672A-478A-4FF3-A1C2-ED0809A4562C}">
      <dsp:nvSpPr>
        <dsp:cNvPr id="0" name=""/>
        <dsp:cNvSpPr/>
      </dsp:nvSpPr>
      <dsp:spPr>
        <a:xfrm>
          <a:off x="0" y="3382876"/>
          <a:ext cx="8349615" cy="67594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0A72F-9B64-47D4-BF35-A30EBF366409}">
      <dsp:nvSpPr>
        <dsp:cNvPr id="0" name=""/>
        <dsp:cNvSpPr/>
      </dsp:nvSpPr>
      <dsp:spPr>
        <a:xfrm>
          <a:off x="204472" y="3534963"/>
          <a:ext cx="371767" cy="3717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35E5C-8814-4E62-AA7C-AE4A257DD4EC}">
      <dsp:nvSpPr>
        <dsp:cNvPr id="0" name=""/>
        <dsp:cNvSpPr/>
      </dsp:nvSpPr>
      <dsp:spPr>
        <a:xfrm>
          <a:off x="780711" y="3382876"/>
          <a:ext cx="7568903" cy="675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537" tIns="71537" rIns="71537" bIns="7153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We believe this is exactly the kind of breakthrough that the </a:t>
          </a:r>
          <a:r>
            <a:rPr lang="en-US" sz="1900" kern="1200" dirty="0" err="1"/>
            <a:t>Humies</a:t>
          </a:r>
          <a:r>
            <a:rPr lang="en-US" sz="1900" kern="1200" dirty="0"/>
            <a:t> aim to celebrate.</a:t>
          </a:r>
        </a:p>
      </dsp:txBody>
      <dsp:txXfrm>
        <a:off x="780711" y="3382876"/>
        <a:ext cx="7568903" cy="675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88E66-1CB0-4578-BA3C-ADBA0026CF20}" type="datetimeFigureOut">
              <a:rPr lang="en-GB" smtClean="0"/>
              <a:t>27/06/2025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86431-42E4-4CCA-BCFB-36117BEDE8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4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FA6EF6E-8A29-A0B8-A790-0DA6AF04B57D}"/>
              </a:ext>
            </a:extLst>
          </p:cNvPr>
          <p:cNvSpPr/>
          <p:nvPr userDrawn="1"/>
        </p:nvSpPr>
        <p:spPr>
          <a:xfrm>
            <a:off x="-4311" y="6166406"/>
            <a:ext cx="9144000" cy="672856"/>
          </a:xfrm>
          <a:prstGeom prst="rect">
            <a:avLst/>
          </a:prstGeom>
          <a:solidFill>
            <a:srgbClr val="151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D55B55-A554-049A-AB5F-FC4E727B4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202" y="373225"/>
            <a:ext cx="4756280" cy="4051139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9485C2-6F20-613D-7F78-A8B985313E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02" y="4516438"/>
            <a:ext cx="6858000" cy="1165905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39E448-3E72-534E-6E21-751FAC240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2892" y="6356351"/>
            <a:ext cx="2403158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35C00C-B352-0354-DC69-2E08F769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EFAFB8-663B-3BA1-AD00-31DE83F57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356351"/>
            <a:ext cx="95004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452D591-4192-22B1-0B9D-6AFF3A2D9EE5}"/>
              </a:ext>
            </a:extLst>
          </p:cNvPr>
          <p:cNvGrpSpPr/>
          <p:nvPr userDrawn="1"/>
        </p:nvGrpSpPr>
        <p:grpSpPr>
          <a:xfrm>
            <a:off x="282892" y="6267257"/>
            <a:ext cx="8644389" cy="471154"/>
            <a:chOff x="-573539" y="6120774"/>
            <a:chExt cx="9663019" cy="471154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750D03D2-2BC0-1EA0-A52E-942FE6D548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08202" y="6136783"/>
              <a:ext cx="1781278" cy="439135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84F23B42-942D-8A04-0B30-296DAA9E9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4061" y="6138711"/>
              <a:ext cx="2031310" cy="435281"/>
            </a:xfrm>
            <a:prstGeom prst="rect">
              <a:avLst/>
            </a:prstGeom>
          </p:spPr>
        </p:pic>
        <p:pic>
          <p:nvPicPr>
            <p:cNvPr id="9" name="Imagen 8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A724442F-5C19-9873-0A8A-DD813EA413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3539" y="6120774"/>
              <a:ext cx="1481631" cy="471154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C3E77CD-4456-0B8F-87B7-9857F600FB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136260" y="6136186"/>
              <a:ext cx="1481631" cy="440329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0C58F650-59D3-C356-77A1-A0AF9DACACC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970" y="6166406"/>
              <a:ext cx="1869260" cy="38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803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9709C-A855-4FD0-B646-A088E204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DBE7EA-31B3-FD4B-FEBA-F4999311A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CEA9C9-FD0B-00E6-4B13-01E002011C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2892" y="6356351"/>
            <a:ext cx="2403158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6AAE69-BB1F-5BD5-D975-4560672E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EB1D7E-EFB5-C063-5F46-48A985B3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8D954D1-404A-82F8-D6F7-00849AB4C8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710355-24A6-41EC-DE89-3C5A22C93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200733-5064-8A57-A7BC-933D28BC9C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2892" y="6356351"/>
            <a:ext cx="2403158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E92854-F92C-F559-EC2A-7BF2716C9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1D14B1-8828-233F-3347-BED83845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5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C0341-EE28-78DF-122F-DA505580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C1EFCF-CD5C-ECAB-F38F-00CEFB748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72E65B-7C03-1A1F-F4B5-4235C756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2892" y="6356351"/>
            <a:ext cx="2403158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E558D0-7DC5-3C82-1AEE-8CCE0C15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121CAE-CEA7-C052-28FD-0C665B990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CA326-FE46-B796-6DE6-AA5C50A0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A6AA2A-979E-936B-CC86-4DDD3B4BE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4AD383-38E2-D0C9-A5A2-361946AD7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2892" y="6356351"/>
            <a:ext cx="2403158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B2622-F242-B747-4282-1BC0679F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B564D7-2FDA-0E08-968A-3D02A908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7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14153-5005-FDEF-D31B-AAFEE3DB3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313CCC-2DDE-4B0D-F805-36C4B8AB2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88E806-B279-715F-DEE4-0A09AD4B6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06C52D-A45A-310E-B4F0-3A99B222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2892" y="6356351"/>
            <a:ext cx="2403158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F90F50-6923-E63A-8DD3-8D9C8C5B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35D5EF-BB98-FAE6-B8E7-7FC9D120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38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B33B6-6FB5-3F78-29EF-E319DB0C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4E70C7-4E34-A07B-07B6-03D93FE5D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95FB62-FAE0-34DE-6422-EB14ED43F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0D68B1F-FB0C-719E-DB4B-0C88D80EC6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3C2B873-489A-832A-67E3-25C809EB8B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97D2D8-BDE7-9AB9-D000-8B24D1562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2892" y="6356351"/>
            <a:ext cx="2403158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8ED3842-F9BC-F308-A1E3-8A969AE3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C337DDE-F0CE-6659-7C8D-14EE5235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5559B-B501-B4E8-2BFF-455285E8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939455-507D-F3A7-C742-EC5CE205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2892" y="6356351"/>
            <a:ext cx="2403158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E55A5BC-9365-8506-5D41-4628A81B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23B2F6-F42D-C382-57EF-54A247CF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11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504A2A4-5BB7-AB89-70C7-F188DF20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2892" y="6356351"/>
            <a:ext cx="2403158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283798-EAAD-5E56-B60C-A65D385B1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53B6C8-78BE-A43D-5B26-7E7DD041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6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C8F14-775C-5300-06A2-6811A264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231B74-DC66-6A11-8694-2330EFF45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BE5092-70D3-2C37-924A-8CE929D94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EEB5EC-F152-8D01-568F-A307D187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2892" y="6356351"/>
            <a:ext cx="2403158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578ED1-5136-AFFD-B19D-98B440B9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2512F5-7A90-81E4-6705-E011B4D83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5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F3429-02A9-5F26-A126-53C7F51B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FE477F-1173-C8CD-D259-AB5780CEA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3415B7-AAC4-7962-00FB-C1B33E8CA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DC7CC3-2121-6A05-3738-1A54CC084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2892" y="6356351"/>
            <a:ext cx="2403158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9282B9-10D0-5358-AE06-80912547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4C2F6D-35C2-615F-14AC-E022EE1F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9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5E768B40-AF30-FB55-83FA-D23A6AE4FA91}"/>
              </a:ext>
            </a:extLst>
          </p:cNvPr>
          <p:cNvSpPr/>
          <p:nvPr/>
        </p:nvSpPr>
        <p:spPr>
          <a:xfrm>
            <a:off x="0" y="6176964"/>
            <a:ext cx="9144000" cy="681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 dirty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5878773-F4C9-D7D1-3697-C7EAF287D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8" y="365126"/>
            <a:ext cx="83496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CF5ECD-6FA4-3CB1-7F67-7CE91FE3F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908" y="1825626"/>
            <a:ext cx="8349615" cy="4061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967B27-ABBD-7F16-E2EE-FAE763CB5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56453" y="636032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Brockmann" pitchFamily="2" charset="77"/>
              </a:defRPr>
            </a:lvl1pPr>
          </a:lstStyle>
          <a:p>
            <a:r>
              <a:rPr lang="en-US" dirty="0"/>
              <a:t>Automated Software Transplantation for PCG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0136C6-A30F-6814-9C6E-6B406BB9B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03292" y="6176964"/>
            <a:ext cx="977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Brockmann" pitchFamily="2" charset="77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4BFC475-207D-6DB9-DD13-D71D8F6149A5}"/>
              </a:ext>
            </a:extLst>
          </p:cNvPr>
          <p:cNvGrpSpPr/>
          <p:nvPr userDrawn="1"/>
        </p:nvGrpSpPr>
        <p:grpSpPr>
          <a:xfrm>
            <a:off x="4524693" y="6564121"/>
            <a:ext cx="4555808" cy="225617"/>
            <a:chOff x="-573539" y="6120774"/>
            <a:chExt cx="9663019" cy="471154"/>
          </a:xfrm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888DE946-D6A8-0751-6F6A-280DA16D5B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08202" y="6136783"/>
              <a:ext cx="1781278" cy="439135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9EF67F59-5A4A-A4CC-6700-6D340ED3F5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024061" y="6138711"/>
              <a:ext cx="2031310" cy="435281"/>
            </a:xfrm>
            <a:prstGeom prst="rect">
              <a:avLst/>
            </a:prstGeom>
          </p:spPr>
        </p:pic>
        <p:pic>
          <p:nvPicPr>
            <p:cNvPr id="18" name="Imagen 1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D0545FB8-2B56-55CA-4BF3-D13A1538BF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3539" y="6120774"/>
              <a:ext cx="1481631" cy="471154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786D227-FA92-6B60-112B-6F9EA54B7E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1136260" y="6136186"/>
              <a:ext cx="1481631" cy="440329"/>
            </a:xfrm>
            <a:prstGeom prst="rect">
              <a:avLst/>
            </a:prstGeom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7F99FF7B-22FD-7A66-5245-C20F8A9E1DC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970" y="6166406"/>
              <a:ext cx="1869260" cy="38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 descr="Home">
            <a:extLst>
              <a:ext uri="{FF2B5EF4-FFF2-40B4-BE49-F238E27FC236}">
                <a16:creationId xmlns:a16="http://schemas.microsoft.com/office/drawing/2014/main" id="{3EA70AD1-1F69-6558-4B17-35698EC84E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93" y="6203446"/>
            <a:ext cx="825325" cy="5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92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Brockmann Semibold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Brockmann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ockmann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Brockmann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Brockmann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Brockmann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ia.lopez.20@ucl.ac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mailto:maria.lopez.20@ucl.ac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Automated</a:t>
            </a:r>
            <a:r>
              <a:rPr lang="es-ES" dirty="0"/>
              <a:t> Software </a:t>
            </a:r>
            <a:r>
              <a:rPr lang="es-ES" dirty="0" err="1"/>
              <a:t>Transplantation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Procedural Content </a:t>
            </a:r>
            <a:r>
              <a:rPr lang="es-ES" dirty="0" err="1"/>
              <a:t>Generation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202" y="4858603"/>
            <a:ext cx="6858000" cy="1009934"/>
          </a:xfrm>
        </p:spPr>
        <p:txBody>
          <a:bodyPr>
            <a:normAutofit/>
          </a:bodyPr>
          <a:lstStyle/>
          <a:p>
            <a:r>
              <a:rPr u="sng" dirty="0"/>
              <a:t>Mar Zamorano</a:t>
            </a:r>
            <a:r>
              <a:rPr dirty="0"/>
              <a:t>, Daniel Blasco, África Domingo, Carlos Cetina, Federica Sarro</a:t>
            </a:r>
            <a:endParaRPr lang="es-ES" dirty="0"/>
          </a:p>
          <a:p>
            <a:r>
              <a:rPr lang="es-ES" dirty="0">
                <a:hlinkClick r:id="rId2"/>
              </a:rPr>
              <a:t>maria.lopez.20@ucl.ac.uk</a:t>
            </a:r>
            <a:r>
              <a:rPr lang="es-ES" dirty="0"/>
              <a:t> </a:t>
            </a:r>
            <a:endParaRPr dirty="0"/>
          </a:p>
        </p:txBody>
      </p:sp>
      <p:pic>
        <p:nvPicPr>
          <p:cNvPr id="1026" name="Picture 2" descr="GECCO 2025 logo">
            <a:extLst>
              <a:ext uri="{FF2B5EF4-FFF2-40B4-BE49-F238E27FC236}">
                <a16:creationId xmlns:a16="http://schemas.microsoft.com/office/drawing/2014/main" id="{707913D8-8EBF-0ABB-8991-44BB7851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354" y="182158"/>
            <a:ext cx="2409679" cy="211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">
            <a:extLst>
              <a:ext uri="{FF2B5EF4-FFF2-40B4-BE49-F238E27FC236}">
                <a16:creationId xmlns:a16="http://schemas.microsoft.com/office/drawing/2014/main" id="{CAAE5FBC-6630-B947-7908-D8F59763C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22" y="2341563"/>
            <a:ext cx="3171664" cy="222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86305F6-3268-276A-9224-9C186ABEE7E9}"/>
              </a:ext>
            </a:extLst>
          </p:cNvPr>
          <p:cNvSpPr/>
          <p:nvPr/>
        </p:nvSpPr>
        <p:spPr>
          <a:xfrm>
            <a:off x="0" y="-1"/>
            <a:ext cx="9157077" cy="6161963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62DCC7E-D3D5-AF60-4683-EDE46B201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829" b="7199"/>
          <a:stretch>
            <a:fillRect/>
          </a:stretch>
        </p:blipFill>
        <p:spPr>
          <a:xfrm>
            <a:off x="0" y="796683"/>
            <a:ext cx="9157077" cy="4691418"/>
          </a:xfrm>
        </p:spPr>
      </p:pic>
    </p:spTree>
    <p:extLst>
      <p:ext uri="{BB962C8B-B14F-4D97-AF65-F5344CB8AC3E}">
        <p14:creationId xmlns:p14="http://schemas.microsoft.com/office/powerpoint/2010/main" val="340820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Empirical</a:t>
            </a:r>
            <a:r>
              <a:rPr lang="es-ES" dirty="0"/>
              <a:t> </a:t>
            </a:r>
            <a:r>
              <a:rPr lang="es-ES" dirty="0" err="1"/>
              <a:t>Evaluation</a:t>
            </a:r>
            <a:endParaRPr dirty="0"/>
          </a:p>
        </p:txBody>
      </p:sp>
      <p:sp>
        <p:nvSpPr>
          <p:cNvPr id="7" name="Google Shape;1268;p64">
            <a:extLst>
              <a:ext uri="{FF2B5EF4-FFF2-40B4-BE49-F238E27FC236}">
                <a16:creationId xmlns:a16="http://schemas.microsoft.com/office/drawing/2014/main" id="{931C5EF8-9B8A-33BC-9E1B-A05186FA7871}"/>
              </a:ext>
            </a:extLst>
          </p:cNvPr>
          <p:cNvSpPr/>
          <p:nvPr/>
        </p:nvSpPr>
        <p:spPr>
          <a:xfrm>
            <a:off x="6017166" y="1848730"/>
            <a:ext cx="2812634" cy="374685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Google Shape;1269;p64">
            <a:extLst>
              <a:ext uri="{FF2B5EF4-FFF2-40B4-BE49-F238E27FC236}">
                <a16:creationId xmlns:a16="http://schemas.microsoft.com/office/drawing/2014/main" id="{50CF2408-6A31-09BA-7838-0AAE3E06C1A8}"/>
              </a:ext>
            </a:extLst>
          </p:cNvPr>
          <p:cNvSpPr/>
          <p:nvPr/>
        </p:nvSpPr>
        <p:spPr>
          <a:xfrm>
            <a:off x="3147785" y="1848730"/>
            <a:ext cx="2886095" cy="374685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Google Shape;1270;p64">
            <a:extLst>
              <a:ext uri="{FF2B5EF4-FFF2-40B4-BE49-F238E27FC236}">
                <a16:creationId xmlns:a16="http://schemas.microsoft.com/office/drawing/2014/main" id="{6BA3A9A7-C469-9818-D77F-B0266F306760}"/>
              </a:ext>
            </a:extLst>
          </p:cNvPr>
          <p:cNvSpPr/>
          <p:nvPr/>
        </p:nvSpPr>
        <p:spPr>
          <a:xfrm>
            <a:off x="273604" y="1848730"/>
            <a:ext cx="2886095" cy="374685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oogle Shape;1271;p64">
            <a:extLst>
              <a:ext uri="{FF2B5EF4-FFF2-40B4-BE49-F238E27FC236}">
                <a16:creationId xmlns:a16="http://schemas.microsoft.com/office/drawing/2014/main" id="{85341905-CF5D-21C7-134B-4B87F99FBC8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8609"/>
          <a:stretch/>
        </p:blipFill>
        <p:spPr>
          <a:xfrm>
            <a:off x="6086298" y="4105397"/>
            <a:ext cx="2674363" cy="141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72;p64">
            <a:extLst>
              <a:ext uri="{FF2B5EF4-FFF2-40B4-BE49-F238E27FC236}">
                <a16:creationId xmlns:a16="http://schemas.microsoft.com/office/drawing/2014/main" id="{A987DC47-A30D-E466-37CA-660E5AFFF8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7355"/>
          <a:stretch/>
        </p:blipFill>
        <p:spPr>
          <a:xfrm>
            <a:off x="3233100" y="4062806"/>
            <a:ext cx="2735984" cy="1464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73;p64">
            <a:extLst>
              <a:ext uri="{FF2B5EF4-FFF2-40B4-BE49-F238E27FC236}">
                <a16:creationId xmlns:a16="http://schemas.microsoft.com/office/drawing/2014/main" id="{1C656C34-7AD3-FF6F-3BBE-57C01AE431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7373"/>
          <a:stretch/>
        </p:blipFill>
        <p:spPr>
          <a:xfrm>
            <a:off x="359343" y="4057381"/>
            <a:ext cx="2715450" cy="145380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74;p64">
            <a:extLst>
              <a:ext uri="{FF2B5EF4-FFF2-40B4-BE49-F238E27FC236}">
                <a16:creationId xmlns:a16="http://schemas.microsoft.com/office/drawing/2014/main" id="{797F5EBC-7196-B758-3B3D-B53A39030AB3}"/>
              </a:ext>
            </a:extLst>
          </p:cNvPr>
          <p:cNvSpPr txBox="1"/>
          <p:nvPr/>
        </p:nvSpPr>
        <p:spPr>
          <a:xfrm>
            <a:off x="1339740" y="1848730"/>
            <a:ext cx="74603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latin typeface="Verdana" panose="020B0604030504040204" pitchFamily="34" charset="0"/>
                <a:ea typeface="Verdana" panose="020B0604030504040204" pitchFamily="34" charset="0"/>
              </a:rPr>
              <a:t>HOST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Google Shape;1275;p64">
            <a:extLst>
              <a:ext uri="{FF2B5EF4-FFF2-40B4-BE49-F238E27FC236}">
                <a16:creationId xmlns:a16="http://schemas.microsoft.com/office/drawing/2014/main" id="{ADD6D6FF-C568-CF4E-A331-101AEF0A344E}"/>
              </a:ext>
            </a:extLst>
          </p:cNvPr>
          <p:cNvSpPr txBox="1"/>
          <p:nvPr/>
        </p:nvSpPr>
        <p:spPr>
          <a:xfrm>
            <a:off x="4141655" y="1848730"/>
            <a:ext cx="828927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latin typeface="Verdana" panose="020B0604030504040204" pitchFamily="34" charset="0"/>
                <a:ea typeface="Verdana" panose="020B0604030504040204" pitchFamily="34" charset="0"/>
              </a:rPr>
              <a:t>ORGAN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Google Shape;1276;p64">
            <a:extLst>
              <a:ext uri="{FF2B5EF4-FFF2-40B4-BE49-F238E27FC236}">
                <a16:creationId xmlns:a16="http://schemas.microsoft.com/office/drawing/2014/main" id="{B1A735BE-CB77-B664-F8F1-27B5CEFDC219}"/>
              </a:ext>
            </a:extLst>
          </p:cNvPr>
          <p:cNvSpPr txBox="1"/>
          <p:nvPr/>
        </p:nvSpPr>
        <p:spPr>
          <a:xfrm>
            <a:off x="7116406" y="1848730"/>
            <a:ext cx="74603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latin typeface="Verdana" panose="020B0604030504040204" pitchFamily="34" charset="0"/>
                <a:ea typeface="Verdana" panose="020B0604030504040204" pitchFamily="34" charset="0"/>
              </a:rPr>
              <a:t>HOST’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Google Shape;1277;p64">
            <a:extLst>
              <a:ext uri="{FF2B5EF4-FFF2-40B4-BE49-F238E27FC236}">
                <a16:creationId xmlns:a16="http://schemas.microsoft.com/office/drawing/2014/main" id="{79252E75-BD3C-753B-58B2-FDE421EBBCDA}"/>
              </a:ext>
            </a:extLst>
          </p:cNvPr>
          <p:cNvSpPr txBox="1"/>
          <p:nvPr/>
        </p:nvSpPr>
        <p:spPr>
          <a:xfrm>
            <a:off x="512254" y="2584130"/>
            <a:ext cx="2401029" cy="1135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 dirty="0">
                <a:latin typeface="Verdana" panose="020B0604030504040204" pitchFamily="34" charset="0"/>
                <a:ea typeface="Verdana" panose="020B0604030504040204" pitchFamily="34" charset="0"/>
              </a:rPr>
              <a:t>5 different Host</a:t>
            </a:r>
            <a:endParaRPr sz="16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latin typeface="Verdana" panose="020B0604030504040204" pitchFamily="34" charset="0"/>
                <a:ea typeface="Verdana" panose="020B0604030504040204" pitchFamily="34" charset="0"/>
              </a:rPr>
              <a:t>Bosses from Kromaia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latin typeface="Verdana" panose="020B0604030504040204" pitchFamily="34" charset="0"/>
                <a:ea typeface="Verdana" panose="020B0604030504040204" pitchFamily="34" charset="0"/>
              </a:rPr>
              <a:t>(e.g Serpent)</a:t>
            </a:r>
            <a:endParaRPr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Google Shape;1278;p64">
            <a:extLst>
              <a:ext uri="{FF2B5EF4-FFF2-40B4-BE49-F238E27FC236}">
                <a16:creationId xmlns:a16="http://schemas.microsoft.com/office/drawing/2014/main" id="{97E97C74-35BD-60EF-6BEE-7D2A76EDD4E1}"/>
              </a:ext>
            </a:extLst>
          </p:cNvPr>
          <p:cNvSpPr txBox="1"/>
          <p:nvPr/>
        </p:nvSpPr>
        <p:spPr>
          <a:xfrm>
            <a:off x="3387915" y="2584130"/>
            <a:ext cx="2401029" cy="1135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latin typeface="Verdana" panose="020B0604030504040204" pitchFamily="34" charset="0"/>
                <a:ea typeface="Verdana" panose="020B0604030504040204" pitchFamily="34" charset="0"/>
              </a:rPr>
              <a:t>129 different Organs</a:t>
            </a:r>
            <a:endParaRPr sz="1600" u="sng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Verdana" panose="020B0604030504040204" pitchFamily="34" charset="0"/>
                <a:ea typeface="Verdana" panose="020B0604030504040204" pitchFamily="34" charset="0"/>
              </a:rPr>
              <a:t>Elements from the scenario </a:t>
            </a:r>
            <a:endParaRPr sz="11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Verdana" panose="020B0604030504040204" pitchFamily="34" charset="0"/>
                <a:ea typeface="Verdana" panose="020B0604030504040204" pitchFamily="34" charset="0"/>
              </a:rPr>
              <a:t>(e.g. Moving Hand)</a:t>
            </a:r>
            <a:endParaRPr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Google Shape;1279;p64">
            <a:extLst>
              <a:ext uri="{FF2B5EF4-FFF2-40B4-BE49-F238E27FC236}">
                <a16:creationId xmlns:a16="http://schemas.microsoft.com/office/drawing/2014/main" id="{3721F282-D230-0CC8-7751-9DCCBB9F6503}"/>
              </a:ext>
            </a:extLst>
          </p:cNvPr>
          <p:cNvSpPr txBox="1"/>
          <p:nvPr/>
        </p:nvSpPr>
        <p:spPr>
          <a:xfrm>
            <a:off x="6288921" y="2584130"/>
            <a:ext cx="2401029" cy="1135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u="sng">
                <a:latin typeface="Verdana" panose="020B0604030504040204" pitchFamily="34" charset="0"/>
                <a:ea typeface="Verdana" panose="020B0604030504040204" pitchFamily="34" charset="0"/>
              </a:rPr>
              <a:t>645 different Host’</a:t>
            </a:r>
            <a:endParaRPr sz="1600" u="sng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Verdana" panose="020B0604030504040204" pitchFamily="34" charset="0"/>
                <a:ea typeface="Verdana" panose="020B0604030504040204" pitchFamily="34" charset="0"/>
              </a:rPr>
              <a:t>Transplantation between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Verdana" panose="020B0604030504040204" pitchFamily="34" charset="0"/>
                <a:ea typeface="Verdana" panose="020B0604030504040204" pitchFamily="34" charset="0"/>
              </a:rPr>
              <a:t>Host and Organ</a:t>
            </a:r>
            <a:endParaRPr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Google Shape;1280;p64">
            <a:extLst>
              <a:ext uri="{FF2B5EF4-FFF2-40B4-BE49-F238E27FC236}">
                <a16:creationId xmlns:a16="http://schemas.microsoft.com/office/drawing/2014/main" id="{CDB6A6D8-4A43-505A-D85A-447CA4966CBA}"/>
              </a:ext>
            </a:extLst>
          </p:cNvPr>
          <p:cNvSpPr/>
          <p:nvPr/>
        </p:nvSpPr>
        <p:spPr>
          <a:xfrm>
            <a:off x="2934578" y="2960004"/>
            <a:ext cx="453337" cy="422061"/>
          </a:xfrm>
          <a:prstGeom prst="mathMultiply">
            <a:avLst>
              <a:gd name="adj1" fmla="val 2352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Google Shape;1281;p64">
            <a:extLst>
              <a:ext uri="{FF2B5EF4-FFF2-40B4-BE49-F238E27FC236}">
                <a16:creationId xmlns:a16="http://schemas.microsoft.com/office/drawing/2014/main" id="{129453E4-9442-4651-83EB-2A61A4EE9024}"/>
              </a:ext>
            </a:extLst>
          </p:cNvPr>
          <p:cNvSpPr/>
          <p:nvPr/>
        </p:nvSpPr>
        <p:spPr>
          <a:xfrm>
            <a:off x="5800140" y="2934452"/>
            <a:ext cx="488781" cy="473166"/>
          </a:xfrm>
          <a:prstGeom prst="mathEqual">
            <a:avLst>
              <a:gd name="adj1" fmla="val 23520"/>
              <a:gd name="adj2" fmla="val 1176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Rectángulo: esquinas superiores redondeadas 20">
            <a:extLst>
              <a:ext uri="{FF2B5EF4-FFF2-40B4-BE49-F238E27FC236}">
                <a16:creationId xmlns:a16="http://schemas.microsoft.com/office/drawing/2014/main" id="{1FFAD1D5-BBB8-228A-358B-F2123E772242}"/>
              </a:ext>
            </a:extLst>
          </p:cNvPr>
          <p:cNvSpPr/>
          <p:nvPr/>
        </p:nvSpPr>
        <p:spPr>
          <a:xfrm>
            <a:off x="5575110" y="211540"/>
            <a:ext cx="3185551" cy="1324903"/>
          </a:xfrm>
          <a:prstGeom prst="round2Same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GB" dirty="0"/>
              <a:t>IMHOTEP (Tests)</a:t>
            </a:r>
          </a:p>
          <a:p>
            <a:pPr marL="285750" indent="-285750" algn="ctr">
              <a:buFontTx/>
              <a:buChar char="-"/>
            </a:pPr>
            <a:r>
              <a:rPr lang="en-GB" dirty="0"/>
              <a:t>IMHOTEP (Simulation)</a:t>
            </a:r>
          </a:p>
          <a:p>
            <a:pPr marL="285750" indent="-285750" algn="ctr">
              <a:buFontTx/>
              <a:buChar char="-"/>
            </a:pPr>
            <a:r>
              <a:rPr lang="en-GB" dirty="0"/>
              <a:t>Baseline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7CCC8-F7FD-50D8-D961-1A44D4F9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Empirical Evaluation - Results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88768B-10A9-236D-79CA-1C3B54FC1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8" y="1825626"/>
            <a:ext cx="8349615" cy="1215961"/>
          </a:xfrm>
        </p:spPr>
        <p:txBody>
          <a:bodyPr>
            <a:normAutofit/>
          </a:bodyPr>
          <a:lstStyle/>
          <a:p>
            <a:r>
              <a:rPr lang="es-ES" dirty="0"/>
              <a:t>IMHOTEP (</a:t>
            </a:r>
            <a:r>
              <a:rPr lang="es-ES" dirty="0" err="1"/>
              <a:t>Simulation</a:t>
            </a:r>
            <a:r>
              <a:rPr lang="es-ES" dirty="0"/>
              <a:t>) vs </a:t>
            </a:r>
            <a:r>
              <a:rPr lang="es-ES" dirty="0" err="1"/>
              <a:t>Baseline</a:t>
            </a:r>
            <a:r>
              <a:rPr lang="es-ES" dirty="0"/>
              <a:t> </a:t>
            </a:r>
            <a:r>
              <a:rPr lang="es-ES" sz="2400" dirty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/>
              <a:t>2.5× </a:t>
            </a:r>
            <a:r>
              <a:rPr lang="es-ES" dirty="0">
                <a:solidFill>
                  <a:schemeClr val="accent2"/>
                </a:solidFill>
              </a:rPr>
              <a:t>↑↑↑</a:t>
            </a:r>
          </a:p>
          <a:p>
            <a:r>
              <a:rPr lang="es-ES" dirty="0"/>
              <a:t>IMHOTEP (</a:t>
            </a:r>
            <a:r>
              <a:rPr lang="es-ES" dirty="0" err="1"/>
              <a:t>Simulation</a:t>
            </a:r>
            <a:r>
              <a:rPr lang="es-ES" dirty="0"/>
              <a:t>) vs IMHOTEP (</a:t>
            </a:r>
            <a:r>
              <a:rPr lang="es-ES" dirty="0" err="1"/>
              <a:t>Tests</a:t>
            </a:r>
            <a:r>
              <a:rPr lang="es-ES" dirty="0"/>
              <a:t>) </a:t>
            </a:r>
            <a:r>
              <a:rPr lang="es-ES" sz="2400" dirty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/>
              <a:t>1.5× </a:t>
            </a:r>
            <a:r>
              <a:rPr lang="es-ES" dirty="0">
                <a:solidFill>
                  <a:schemeClr val="accent2"/>
                </a:solidFill>
              </a:rPr>
              <a:t>↑↑↑</a:t>
            </a:r>
          </a:p>
        </p:txBody>
      </p:sp>
      <p:pic>
        <p:nvPicPr>
          <p:cNvPr id="4" name="Google Shape;1289;p65">
            <a:extLst>
              <a:ext uri="{FF2B5EF4-FFF2-40B4-BE49-F238E27FC236}">
                <a16:creationId xmlns:a16="http://schemas.microsoft.com/office/drawing/2014/main" id="{D0D86A5D-A780-F9E3-919D-89EC54CB5D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447" r="9455"/>
          <a:stretch/>
        </p:blipFill>
        <p:spPr>
          <a:xfrm>
            <a:off x="1235762" y="3176524"/>
            <a:ext cx="6672476" cy="2743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7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ángulo 48">
            <a:extLst>
              <a:ext uri="{FF2B5EF4-FFF2-40B4-BE49-F238E27FC236}">
                <a16:creationId xmlns:a16="http://schemas.microsoft.com/office/drawing/2014/main" id="{76F034B1-864A-A5DB-0350-1E50D2ADB7EF}"/>
              </a:ext>
            </a:extLst>
          </p:cNvPr>
          <p:cNvSpPr/>
          <p:nvPr/>
        </p:nvSpPr>
        <p:spPr>
          <a:xfrm>
            <a:off x="622334" y="3817337"/>
            <a:ext cx="8262359" cy="2070120"/>
          </a:xfrm>
          <a:prstGeom prst="rect">
            <a:avLst/>
          </a:prstGeom>
          <a:solidFill>
            <a:srgbClr val="151327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 dirty="0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0F21D21D-4D33-E4DE-A1BB-AEBA4CDF65B5}"/>
              </a:ext>
            </a:extLst>
          </p:cNvPr>
          <p:cNvSpPr/>
          <p:nvPr/>
        </p:nvSpPr>
        <p:spPr>
          <a:xfrm>
            <a:off x="622334" y="1638503"/>
            <a:ext cx="8216180" cy="2087939"/>
          </a:xfrm>
          <a:prstGeom prst="rect">
            <a:avLst/>
          </a:prstGeom>
          <a:solidFill>
            <a:srgbClr val="151327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pic>
        <p:nvPicPr>
          <p:cNvPr id="9" name="Google Shape;1363;p71" descr="Figura de dibujo">
            <a:extLst>
              <a:ext uri="{FF2B5EF4-FFF2-40B4-BE49-F238E27FC236}">
                <a16:creationId xmlns:a16="http://schemas.microsoft.com/office/drawing/2014/main" id="{0716E1AC-34C0-94BC-422A-C12C624276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010" y="3475085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64;p71" descr="Figura de dibujo">
            <a:extLst>
              <a:ext uri="{FF2B5EF4-FFF2-40B4-BE49-F238E27FC236}">
                <a16:creationId xmlns:a16="http://schemas.microsoft.com/office/drawing/2014/main" id="{8B11D575-64DD-191F-AFE1-296B8E7883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4931" y="3612495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65;p71" descr="Figura de dibujo">
            <a:extLst>
              <a:ext uri="{FF2B5EF4-FFF2-40B4-BE49-F238E27FC236}">
                <a16:creationId xmlns:a16="http://schemas.microsoft.com/office/drawing/2014/main" id="{4D842236-31D9-D8C0-5767-851AF92C5A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712" y="3712811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66;p71" descr="Figura de dibujo">
            <a:extLst>
              <a:ext uri="{FF2B5EF4-FFF2-40B4-BE49-F238E27FC236}">
                <a16:creationId xmlns:a16="http://schemas.microsoft.com/office/drawing/2014/main" id="{57F3D0DA-7400-2A7E-799F-DA082AFA34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0194" y="3919102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67;p71" descr="Figura de dibujo">
            <a:extLst>
              <a:ext uri="{FF2B5EF4-FFF2-40B4-BE49-F238E27FC236}">
                <a16:creationId xmlns:a16="http://schemas.microsoft.com/office/drawing/2014/main" id="{E9E214BB-A249-2C3B-75EC-C950C0B40C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711" y="4037273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68;p71" descr="Figura de dibujo">
            <a:extLst>
              <a:ext uri="{FF2B5EF4-FFF2-40B4-BE49-F238E27FC236}">
                <a16:creationId xmlns:a16="http://schemas.microsoft.com/office/drawing/2014/main" id="{BF64A023-A470-CC15-6AEB-57569AAF382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6646" y="3305888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69;p71" descr="Figura de dibujo">
            <a:extLst>
              <a:ext uri="{FF2B5EF4-FFF2-40B4-BE49-F238E27FC236}">
                <a16:creationId xmlns:a16="http://schemas.microsoft.com/office/drawing/2014/main" id="{9317EB74-F39B-038B-78AB-52FF91670A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495" y="3276274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70;p71" descr="Figura de dibujo">
            <a:extLst>
              <a:ext uri="{FF2B5EF4-FFF2-40B4-BE49-F238E27FC236}">
                <a16:creationId xmlns:a16="http://schemas.microsoft.com/office/drawing/2014/main" id="{467E30A8-C6CE-051C-F963-61EBDE9FE8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8358" y="3210122"/>
            <a:ext cx="335964" cy="32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71;p71" descr="Figura de dibujo">
            <a:extLst>
              <a:ext uri="{FF2B5EF4-FFF2-40B4-BE49-F238E27FC236}">
                <a16:creationId xmlns:a16="http://schemas.microsoft.com/office/drawing/2014/main" id="{6ED66F65-5CE1-FDA8-0AE9-E88C544ADD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067" y="3597021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72;p71" descr="Figura de dibujo">
            <a:extLst>
              <a:ext uri="{FF2B5EF4-FFF2-40B4-BE49-F238E27FC236}">
                <a16:creationId xmlns:a16="http://schemas.microsoft.com/office/drawing/2014/main" id="{F936AD11-C864-D592-C1B1-CFED449631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8855" y="3548840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73;p71" descr="Figura de dibujo">
            <a:extLst>
              <a:ext uri="{FF2B5EF4-FFF2-40B4-BE49-F238E27FC236}">
                <a16:creationId xmlns:a16="http://schemas.microsoft.com/office/drawing/2014/main" id="{057AE9FD-4A0C-294E-BA2C-6BBA71A2B5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619" y="3801371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74;p71" descr="Figura de dibujo">
            <a:extLst>
              <a:ext uri="{FF2B5EF4-FFF2-40B4-BE49-F238E27FC236}">
                <a16:creationId xmlns:a16="http://schemas.microsoft.com/office/drawing/2014/main" id="{28BAAA39-1AB6-0C9D-5F22-71A98DE160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1624" y="4003883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75;p71" descr="Figura de dibujo">
            <a:extLst>
              <a:ext uri="{FF2B5EF4-FFF2-40B4-BE49-F238E27FC236}">
                <a16:creationId xmlns:a16="http://schemas.microsoft.com/office/drawing/2014/main" id="{4EE7B046-9C39-4C05-CD74-D99F259B5E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2935" y="3500770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76;p71" descr="Figura de dibujo">
            <a:extLst>
              <a:ext uri="{FF2B5EF4-FFF2-40B4-BE49-F238E27FC236}">
                <a16:creationId xmlns:a16="http://schemas.microsoft.com/office/drawing/2014/main" id="{45F00FF5-7F8D-EAE6-A206-49E8EB581D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6346" y="3226088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77;p71" descr="Figura de dibujo">
            <a:extLst>
              <a:ext uri="{FF2B5EF4-FFF2-40B4-BE49-F238E27FC236}">
                <a16:creationId xmlns:a16="http://schemas.microsoft.com/office/drawing/2014/main" id="{10682374-421C-2DBE-7344-8690C3F584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4641" y="3861545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78;p71" descr="Figura de dibujo">
            <a:extLst>
              <a:ext uri="{FF2B5EF4-FFF2-40B4-BE49-F238E27FC236}">
                <a16:creationId xmlns:a16="http://schemas.microsoft.com/office/drawing/2014/main" id="{9F496CAB-76FE-134E-823E-3B3D9903F4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266" y="4097966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379;p71" descr="Figura de dibujo">
            <a:extLst>
              <a:ext uri="{FF2B5EF4-FFF2-40B4-BE49-F238E27FC236}">
                <a16:creationId xmlns:a16="http://schemas.microsoft.com/office/drawing/2014/main" id="{2D1327E8-4CF4-B0CE-63BE-41631E76F7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1796" y="3265732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80;p71" descr="Figura de dibujo">
            <a:extLst>
              <a:ext uri="{FF2B5EF4-FFF2-40B4-BE49-F238E27FC236}">
                <a16:creationId xmlns:a16="http://schemas.microsoft.com/office/drawing/2014/main" id="{6A90492A-F549-00B8-8FEE-056057EF48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5231" y="3753515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381;p71" descr="Figura de dibujo">
            <a:extLst>
              <a:ext uri="{FF2B5EF4-FFF2-40B4-BE49-F238E27FC236}">
                <a16:creationId xmlns:a16="http://schemas.microsoft.com/office/drawing/2014/main" id="{BD109CA5-34D9-3152-1762-DD319909A5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0785" y="3956026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82;p71" descr="Figura de dibujo">
            <a:extLst>
              <a:ext uri="{FF2B5EF4-FFF2-40B4-BE49-F238E27FC236}">
                <a16:creationId xmlns:a16="http://schemas.microsoft.com/office/drawing/2014/main" id="{76ABE6F7-C91F-4794-A007-687E4ABFB5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8127" y="4260080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383;p71" descr="Figura de dibujo">
            <a:extLst>
              <a:ext uri="{FF2B5EF4-FFF2-40B4-BE49-F238E27FC236}">
                <a16:creationId xmlns:a16="http://schemas.microsoft.com/office/drawing/2014/main" id="{D4E108B8-6579-1334-4EEE-B52EEED8F3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9307" y="3581662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84;p71" descr="Figura de dibujo">
            <a:extLst>
              <a:ext uri="{FF2B5EF4-FFF2-40B4-BE49-F238E27FC236}">
                <a16:creationId xmlns:a16="http://schemas.microsoft.com/office/drawing/2014/main" id="{2F13336C-278D-D998-47F0-8031FC8852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8055" y="3928954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85;p71" descr="Figura de dibujo">
            <a:extLst>
              <a:ext uri="{FF2B5EF4-FFF2-40B4-BE49-F238E27FC236}">
                <a16:creationId xmlns:a16="http://schemas.microsoft.com/office/drawing/2014/main" id="{A88ADCC0-3234-99CC-0788-7D875D4CDE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7971" y="4150239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386;p71" descr="Figura de dibujo">
            <a:extLst>
              <a:ext uri="{FF2B5EF4-FFF2-40B4-BE49-F238E27FC236}">
                <a16:creationId xmlns:a16="http://schemas.microsoft.com/office/drawing/2014/main" id="{09797F29-0AD8-4878-7F10-ECAB660440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5248" y="4248266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387;p71" descr="Figura de dibujo">
            <a:extLst>
              <a:ext uri="{FF2B5EF4-FFF2-40B4-BE49-F238E27FC236}">
                <a16:creationId xmlns:a16="http://schemas.microsoft.com/office/drawing/2014/main" id="{2BBD6591-94A3-D1E8-35E1-654211699C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7164" y="3681213"/>
            <a:ext cx="300601" cy="3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388;p71" descr="Figura de dibujo">
            <a:extLst>
              <a:ext uri="{FF2B5EF4-FFF2-40B4-BE49-F238E27FC236}">
                <a16:creationId xmlns:a16="http://schemas.microsoft.com/office/drawing/2014/main" id="{37248B6C-5BE1-6873-C8A0-FD0BC190C59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3167" y="4217609"/>
            <a:ext cx="300601" cy="300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0F504AF9-3653-1EC3-E2BF-3E96BBB4868B}"/>
              </a:ext>
            </a:extLst>
          </p:cNvPr>
          <p:cNvGrpSpPr/>
          <p:nvPr/>
        </p:nvGrpSpPr>
        <p:grpSpPr>
          <a:xfrm>
            <a:off x="4335651" y="1611129"/>
            <a:ext cx="4232194" cy="4291531"/>
            <a:chOff x="4335651" y="1344994"/>
            <a:chExt cx="3601964" cy="3954043"/>
          </a:xfrm>
        </p:grpSpPr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B453BB98-21E2-CF3C-E765-710725A61802}"/>
                </a:ext>
              </a:extLst>
            </p:cNvPr>
            <p:cNvGrpSpPr/>
            <p:nvPr/>
          </p:nvGrpSpPr>
          <p:grpSpPr>
            <a:xfrm>
              <a:off x="4571999" y="1751404"/>
              <a:ext cx="1419876" cy="1480280"/>
              <a:chOff x="5656833" y="1192205"/>
              <a:chExt cx="1893168" cy="1973707"/>
            </a:xfrm>
          </p:grpSpPr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9BA710C9-614A-D106-1D1F-4D0BE3C96EC8}"/>
                  </a:ext>
                </a:extLst>
              </p:cNvPr>
              <p:cNvSpPr/>
              <p:nvPr/>
            </p:nvSpPr>
            <p:spPr>
              <a:xfrm>
                <a:off x="5656833" y="1192205"/>
                <a:ext cx="1893168" cy="68868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100" dirty="0">
                    <a:solidFill>
                      <a:srgbClr val="151327"/>
                    </a:solidFill>
                    <a:latin typeface="Brockmann Medium" pitchFamily="2" charset="77"/>
                  </a:rPr>
                  <a:t>PCG</a:t>
                </a:r>
              </a:p>
            </p:txBody>
          </p:sp>
          <p:pic>
            <p:nvPicPr>
              <p:cNvPr id="37" name="Imagen 36" descr="Imagen que contiene tabla, mujer, pastel&#10;&#10;Descripción generada automáticamente">
                <a:extLst>
                  <a:ext uri="{FF2B5EF4-FFF2-40B4-BE49-F238E27FC236}">
                    <a16:creationId xmlns:a16="http://schemas.microsoft.com/office/drawing/2014/main" id="{DE1F53A7-9CB7-5318-E9A3-F0A06D633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897"/>
              <a:stretch/>
            </p:blipFill>
            <p:spPr>
              <a:xfrm>
                <a:off x="5656833" y="1876613"/>
                <a:ext cx="1893168" cy="1289299"/>
              </a:xfrm>
              <a:prstGeom prst="rect">
                <a:avLst/>
              </a:prstGeom>
              <a:ln>
                <a:noFill/>
              </a:ln>
              <a:effectLst>
                <a:softEdge rad="0"/>
              </a:effectLst>
            </p:spPr>
          </p:pic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F2C63BF3-6DFA-9D68-1559-A55A29A47E86}"/>
                </a:ext>
              </a:extLst>
            </p:cNvPr>
            <p:cNvGrpSpPr/>
            <p:nvPr/>
          </p:nvGrpSpPr>
          <p:grpSpPr>
            <a:xfrm>
              <a:off x="6517739" y="1751404"/>
              <a:ext cx="1419876" cy="1476647"/>
              <a:chOff x="8690319" y="1192205"/>
              <a:chExt cx="1893168" cy="1968862"/>
            </a:xfrm>
          </p:grpSpPr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9C07EEEA-5C2F-DB98-0EDF-F561808BF779}"/>
                  </a:ext>
                </a:extLst>
              </p:cNvPr>
              <p:cNvSpPr/>
              <p:nvPr/>
            </p:nvSpPr>
            <p:spPr>
              <a:xfrm>
                <a:off x="8690319" y="1192205"/>
                <a:ext cx="1893168" cy="688687"/>
              </a:xfrm>
              <a:prstGeom prst="rect">
                <a:avLst/>
              </a:prstGeom>
              <a:solidFill>
                <a:srgbClr val="1513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100" dirty="0">
                    <a:latin typeface="Brockmann Medium" pitchFamily="2" charset="77"/>
                  </a:rPr>
                  <a:t>IMHOTEP</a:t>
                </a:r>
              </a:p>
            </p:txBody>
          </p:sp>
          <p:pic>
            <p:nvPicPr>
              <p:cNvPr id="39" name="Imagen 38" descr="Imagen de la pantalla de un video juego&#10;&#10;Descripción generada automáticamente con confianza baja">
                <a:extLst>
                  <a:ext uri="{FF2B5EF4-FFF2-40B4-BE49-F238E27FC236}">
                    <a16:creationId xmlns:a16="http://schemas.microsoft.com/office/drawing/2014/main" id="{CAA803F2-063F-547B-0381-742999AAA8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1" t="1508" r="1" b="32358"/>
              <a:stretch/>
            </p:blipFill>
            <p:spPr>
              <a:xfrm>
                <a:off x="8690319" y="1876613"/>
                <a:ext cx="1893168" cy="1284454"/>
              </a:xfrm>
              <a:prstGeom prst="rect">
                <a:avLst/>
              </a:prstGeom>
              <a:ln>
                <a:noFill/>
              </a:ln>
              <a:effectLst>
                <a:softEdge rad="0"/>
              </a:effectLst>
            </p:spPr>
          </p:pic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8833664E-510D-6618-3DE5-7E8415FBCF75}"/>
                </a:ext>
              </a:extLst>
            </p:cNvPr>
            <p:cNvGrpSpPr/>
            <p:nvPr/>
          </p:nvGrpSpPr>
          <p:grpSpPr>
            <a:xfrm>
              <a:off x="6517739" y="3558433"/>
              <a:ext cx="1419876" cy="1480280"/>
              <a:chOff x="5656833" y="1192205"/>
              <a:chExt cx="1893168" cy="1973707"/>
            </a:xfrm>
          </p:grpSpPr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D7E198FC-B9CD-9077-228E-FD66339E2ADB}"/>
                  </a:ext>
                </a:extLst>
              </p:cNvPr>
              <p:cNvSpPr/>
              <p:nvPr/>
            </p:nvSpPr>
            <p:spPr>
              <a:xfrm>
                <a:off x="5656833" y="1192205"/>
                <a:ext cx="1893168" cy="68868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100" dirty="0">
                    <a:solidFill>
                      <a:srgbClr val="151327"/>
                    </a:solidFill>
                    <a:latin typeface="Brockmann Medium" pitchFamily="2" charset="77"/>
                  </a:rPr>
                  <a:t>PCG</a:t>
                </a:r>
              </a:p>
            </p:txBody>
          </p:sp>
          <p:pic>
            <p:nvPicPr>
              <p:cNvPr id="44" name="Imagen 43" descr="Imagen que contiene tabla, mujer, pastel&#10;&#10;Descripción generada automáticamente">
                <a:extLst>
                  <a:ext uri="{FF2B5EF4-FFF2-40B4-BE49-F238E27FC236}">
                    <a16:creationId xmlns:a16="http://schemas.microsoft.com/office/drawing/2014/main" id="{7FDBB1C2-AE73-E235-246A-F01C6725A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897"/>
              <a:stretch/>
            </p:blipFill>
            <p:spPr>
              <a:xfrm>
                <a:off x="5656833" y="1876613"/>
                <a:ext cx="1893168" cy="1289299"/>
              </a:xfrm>
              <a:prstGeom prst="rect">
                <a:avLst/>
              </a:prstGeom>
              <a:ln>
                <a:noFill/>
              </a:ln>
              <a:effectLst>
                <a:softEdge rad="0"/>
              </a:effectLst>
            </p:spPr>
          </p:pic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6571197D-502D-82EC-8F46-6BB632DE67FD}"/>
                </a:ext>
              </a:extLst>
            </p:cNvPr>
            <p:cNvGrpSpPr/>
            <p:nvPr/>
          </p:nvGrpSpPr>
          <p:grpSpPr>
            <a:xfrm>
              <a:off x="4590908" y="3558433"/>
              <a:ext cx="1419876" cy="1479446"/>
              <a:chOff x="8690319" y="1192205"/>
              <a:chExt cx="1893168" cy="1972595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9865FBC5-156D-590F-1623-A90CFB5BBCAF}"/>
                  </a:ext>
                </a:extLst>
              </p:cNvPr>
              <p:cNvSpPr/>
              <p:nvPr/>
            </p:nvSpPr>
            <p:spPr>
              <a:xfrm>
                <a:off x="8690319" y="1192205"/>
                <a:ext cx="1893168" cy="688687"/>
              </a:xfrm>
              <a:prstGeom prst="rect">
                <a:avLst/>
              </a:prstGeom>
              <a:solidFill>
                <a:srgbClr val="1513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100" dirty="0">
                    <a:latin typeface="Brockmann Medium" pitchFamily="2" charset="77"/>
                  </a:rPr>
                  <a:t>IMHOTEP</a:t>
                </a:r>
              </a:p>
            </p:txBody>
          </p:sp>
          <p:pic>
            <p:nvPicPr>
              <p:cNvPr id="47" name="Imagen 46" descr="Imagen de la pantalla de un video juego&#10;&#10;Descripción generada automáticamente con confianza baja">
                <a:extLst>
                  <a:ext uri="{FF2B5EF4-FFF2-40B4-BE49-F238E27FC236}">
                    <a16:creationId xmlns:a16="http://schemas.microsoft.com/office/drawing/2014/main" id="{EAA155FA-63B0-6E7D-5F34-EFFA7F61E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1" t="1508" r="1" b="32358"/>
              <a:stretch/>
            </p:blipFill>
            <p:spPr>
              <a:xfrm>
                <a:off x="8690319" y="1876613"/>
                <a:ext cx="1893168" cy="1288187"/>
              </a:xfrm>
              <a:prstGeom prst="rect">
                <a:avLst/>
              </a:prstGeom>
              <a:ln>
                <a:noFill/>
              </a:ln>
              <a:effectLst>
                <a:softEdge rad="0"/>
              </a:effectLst>
            </p:spPr>
          </p:pic>
        </p:grp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BD0827B4-1E32-5366-248F-14E71058A4C5}"/>
                </a:ext>
              </a:extLst>
            </p:cNvPr>
            <p:cNvCxnSpPr/>
            <p:nvPr/>
          </p:nvCxnSpPr>
          <p:spPr>
            <a:xfrm>
              <a:off x="4335651" y="1370217"/>
              <a:ext cx="0" cy="3928820"/>
            </a:xfrm>
            <a:prstGeom prst="line">
              <a:avLst/>
            </a:prstGeom>
            <a:ln w="19050" cap="flat" cmpd="sng" algn="ctr">
              <a:solidFill>
                <a:srgbClr val="151327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C2AAEC31-B5FE-0A7C-E8FF-C71973B15C11}"/>
                </a:ext>
              </a:extLst>
            </p:cNvPr>
            <p:cNvCxnSpPr/>
            <p:nvPr/>
          </p:nvCxnSpPr>
          <p:spPr>
            <a:xfrm>
              <a:off x="6253566" y="1370217"/>
              <a:ext cx="0" cy="3928820"/>
            </a:xfrm>
            <a:prstGeom prst="line">
              <a:avLst/>
            </a:prstGeom>
            <a:ln w="19050" cap="flat" cmpd="sng" algn="ctr">
              <a:solidFill>
                <a:srgbClr val="151327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32808AD6-467D-41EB-155F-1932D96DE00C}"/>
                </a:ext>
              </a:extLst>
            </p:cNvPr>
            <p:cNvSpPr txBox="1"/>
            <p:nvPr/>
          </p:nvSpPr>
          <p:spPr>
            <a:xfrm>
              <a:off x="4935271" y="1344994"/>
              <a:ext cx="693335" cy="297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1500" dirty="0">
                  <a:latin typeface="Brockmann Medium" pitchFamily="2" charset="77"/>
                  <a:cs typeface="Broadway" panose="020F0502020204030204" pitchFamily="34" charset="0"/>
                </a:rPr>
                <a:t>TASK 1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2ACDB936-490F-464E-B182-D010085D7056}"/>
                </a:ext>
              </a:extLst>
            </p:cNvPr>
            <p:cNvSpPr txBox="1"/>
            <p:nvPr/>
          </p:nvSpPr>
          <p:spPr>
            <a:xfrm>
              <a:off x="6865519" y="1344994"/>
              <a:ext cx="715164" cy="297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1500" dirty="0">
                  <a:latin typeface="Brockmann Medium" pitchFamily="2" charset="77"/>
                  <a:cs typeface="Broadway" panose="020F0502020204030204" pitchFamily="34" charset="0"/>
                </a:rPr>
                <a:t>TASK 2</a:t>
              </a:r>
            </a:p>
          </p:txBody>
        </p:sp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E2952188-E4B5-5F6F-9EB7-C7C548D8E243}"/>
              </a:ext>
            </a:extLst>
          </p:cNvPr>
          <p:cNvSpPr txBox="1"/>
          <p:nvPr/>
        </p:nvSpPr>
        <p:spPr>
          <a:xfrm rot="16200000">
            <a:off x="291896" y="2346249"/>
            <a:ext cx="10583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500" dirty="0">
                <a:latin typeface="Brockmann Medium" pitchFamily="2" charset="77"/>
                <a:cs typeface="Broadway" panose="020F0502020204030204" pitchFamily="34" charset="0"/>
              </a:rPr>
              <a:t>GRUPO A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6FACF47F-CD4D-E925-07D5-8E469D88F8F5}"/>
              </a:ext>
            </a:extLst>
          </p:cNvPr>
          <p:cNvSpPr txBox="1"/>
          <p:nvPr/>
        </p:nvSpPr>
        <p:spPr>
          <a:xfrm rot="16200000">
            <a:off x="292698" y="4619248"/>
            <a:ext cx="10567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500" dirty="0">
                <a:latin typeface="Brockmann Medium" pitchFamily="2" charset="77"/>
                <a:cs typeface="Broadway" panose="020F0502020204030204" pitchFamily="34" charset="0"/>
              </a:rPr>
              <a:t>GRUPO B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C05E09C1-786E-B837-5FCB-391267ED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Controlled Experiment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7849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3018">
        <p159:morph option="byObject"/>
      </p:transition>
    </mc:Choice>
    <mc:Fallback xmlns="">
      <p:transition spd="slow" advTm="33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0.08177 0.02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" y="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07361 0.024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1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0.07604 -0.07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-35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05799 0.0826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41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07361 0.122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613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0.1342 0.127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63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07656 0.0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08906 0.100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5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132 0.14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71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7847 0.086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432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09619 0.191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9" y="95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1129 0.1206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60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13472 0.064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324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7101 -0.195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976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L 0.0783 -0.122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613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07483 -0.226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-113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08923 -0.1796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2" y="-89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07361 -0.193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-967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05191 -0.210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-105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06441 -0.2155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-1078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7361 -0.1347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-673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05903 -0.22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1125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0.03282 -0.125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" y="-627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0.03524 -0.2108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-1055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776 -0.1511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" y="-756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06493 -0.2136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1069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8" grpId="0" animBg="1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908" y="365126"/>
            <a:ext cx="8349615" cy="1325563"/>
          </a:xfrm>
        </p:spPr>
        <p:txBody>
          <a:bodyPr anchor="ctr">
            <a:normAutofit/>
          </a:bodyPr>
          <a:lstStyle/>
          <a:p>
            <a:r>
              <a:rPr lang="es-ES" dirty="0" err="1"/>
              <a:t>Controlled</a:t>
            </a:r>
            <a:r>
              <a:rPr lang="es-ES" dirty="0"/>
              <a:t> </a:t>
            </a:r>
            <a:r>
              <a:rPr lang="es-ES" dirty="0" err="1"/>
              <a:t>Experiment</a:t>
            </a:r>
            <a:r>
              <a:rPr lang="es-ES" dirty="0"/>
              <a:t> - </a:t>
            </a:r>
            <a:r>
              <a:rPr lang="es-ES" dirty="0" err="1"/>
              <a:t>Results</a:t>
            </a:r>
            <a:endParaRPr dirty="0"/>
          </a:p>
        </p:txBody>
      </p:sp>
      <p:pic>
        <p:nvPicPr>
          <p:cNvPr id="5" name="Marcador de contenido 4" descr="Imagen que contiene Código QR&#10;&#10;El contenido generado por IA puede ser incorrecto.">
            <a:extLst>
              <a:ext uri="{FF2B5EF4-FFF2-40B4-BE49-F238E27FC236}">
                <a16:creationId xmlns:a16="http://schemas.microsoft.com/office/drawing/2014/main" id="{CBA88F03-B07E-51A4-4270-7BD212F650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10687" b="-3"/>
          <a:stretch>
            <a:fillRect/>
          </a:stretch>
        </p:blipFill>
        <p:spPr>
          <a:xfrm>
            <a:off x="4629150" y="1607356"/>
            <a:ext cx="3886200" cy="4351338"/>
          </a:xfrm>
          <a:noFill/>
        </p:spPr>
      </p:pic>
      <p:sp>
        <p:nvSpPr>
          <p:cNvPr id="6" name="Flecha arriba 8">
            <a:extLst>
              <a:ext uri="{FF2B5EF4-FFF2-40B4-BE49-F238E27FC236}">
                <a16:creationId xmlns:a16="http://schemas.microsoft.com/office/drawing/2014/main" id="{1F451997-E516-231D-DC8B-E06070BB9F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045" y="1690689"/>
            <a:ext cx="2865731" cy="4184672"/>
          </a:xfrm>
          <a:prstGeom prst="upArrow">
            <a:avLst>
              <a:gd name="adj1" fmla="val 50000"/>
              <a:gd name="adj2" fmla="val 6897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GB" dirty="0"/>
              <a:t>IMHOTEP</a:t>
            </a:r>
            <a:br>
              <a:rPr lang="en-GB" dirty="0"/>
            </a:br>
            <a:r>
              <a:rPr lang="en-GB" dirty="0"/>
              <a:t>QUALITY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Criteria</a:t>
            </a:r>
            <a:r>
              <a:rPr lang="es-ES" dirty="0"/>
              <a:t> </a:t>
            </a:r>
            <a:r>
              <a:rPr lang="es-ES" dirty="0" err="1"/>
              <a:t>Satisfied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Work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pPr marL="360000" indent="-360000" algn="just">
              <a:lnSpc>
                <a:spcPct val="150000"/>
              </a:lnSpc>
              <a:spcAft>
                <a:spcPts val="600"/>
              </a:spcAft>
              <a:buClr>
                <a:schemeClr val="accent3"/>
              </a:buClr>
              <a:buSzPct val="200000"/>
              <a:buFont typeface="Wingdings" panose="05000000000000000000" pitchFamily="2" charset="2"/>
              <a:buChar char="ü"/>
            </a:pPr>
            <a:r>
              <a:rPr lang="en-US" dirty="0"/>
              <a:t>(B) The result is equal to or better than a result that was accepted as a new scientific result at the time when it was published in a peer-reviewed scientific journal.</a:t>
            </a:r>
          </a:p>
          <a:p>
            <a:pPr marL="360000" indent="-360000" algn="just">
              <a:lnSpc>
                <a:spcPct val="150000"/>
              </a:lnSpc>
              <a:spcAft>
                <a:spcPts val="600"/>
              </a:spcAft>
              <a:buClr>
                <a:schemeClr val="accent3"/>
              </a:buClr>
              <a:buSzPct val="200000"/>
              <a:buFont typeface="Wingdings" panose="05000000000000000000" pitchFamily="2" charset="2"/>
              <a:buChar char="ü"/>
            </a:pPr>
            <a:r>
              <a:rPr lang="en-US" dirty="0"/>
              <a:t>(D) The result is publishable in its own right as a new scientific result independent of the fact that the result was mechanically created.</a:t>
            </a:r>
          </a:p>
          <a:p>
            <a:pPr marL="360000" indent="-360000" algn="just">
              <a:lnSpc>
                <a:spcPct val="150000"/>
              </a:lnSpc>
              <a:spcAft>
                <a:spcPts val="600"/>
              </a:spcAft>
              <a:buClr>
                <a:schemeClr val="accent3"/>
              </a:buClr>
              <a:buSzPct val="200000"/>
              <a:buFont typeface="Wingdings" panose="05000000000000000000" pitchFamily="2" charset="2"/>
              <a:buChar char="ü"/>
            </a:pPr>
            <a:r>
              <a:rPr lang="en-US" dirty="0"/>
              <a:t>(E) The result is equal to or better than the most recent human-created solution to a long-standing problem for which there has been a succession of increasingly better human-created solutions.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908" y="365126"/>
            <a:ext cx="8349615" cy="1325563"/>
          </a:xfrm>
        </p:spPr>
        <p:txBody>
          <a:bodyPr anchor="ctr">
            <a:normAutofit/>
          </a:bodyPr>
          <a:lstStyle/>
          <a:p>
            <a:r>
              <a:rPr lang="es-ES" dirty="0" err="1"/>
              <a:t>Why</a:t>
            </a:r>
            <a:r>
              <a:rPr lang="es-ES" dirty="0"/>
              <a:t> </a:t>
            </a:r>
            <a:r>
              <a:rPr lang="es-ES" dirty="0" err="1"/>
              <a:t>should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win</a:t>
            </a:r>
            <a:r>
              <a:rPr lang="es-ES" dirty="0"/>
              <a:t>?</a:t>
            </a:r>
            <a:endParaRPr dirty="0"/>
          </a:p>
        </p:txBody>
      </p:sp>
      <p:graphicFrame>
        <p:nvGraphicFramePr>
          <p:cNvPr id="8" name="Marcador de contenido 5">
            <a:extLst>
              <a:ext uri="{FF2B5EF4-FFF2-40B4-BE49-F238E27FC236}">
                <a16:creationId xmlns:a16="http://schemas.microsoft.com/office/drawing/2014/main" id="{12E90D21-0340-4531-C628-C4356AC3EC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2994401"/>
              </p:ext>
            </p:extLst>
          </p:nvPr>
        </p:nvGraphicFramePr>
        <p:xfrm>
          <a:off x="402908" y="1825626"/>
          <a:ext cx="8349615" cy="4061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4D70712-2C85-4606-94A2-E9EFF46C1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A4D70712-2C85-4606-94A2-E9EFF46C1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A49E14E-AC37-4F00-ABC4-816FF30458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5A49E14E-AC37-4F00-ABC4-816FF30458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1DAC78-3957-4D09-8856-EE17572A3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dgm id="{9E1DAC78-3957-4D09-8856-EE17572A39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603154C-63D9-4379-BA3A-29ADCBD76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graphicEl>
                                              <a:dgm id="{8603154C-63D9-4379-BA3A-29ADCBD76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D05B81-06CB-4C76-A577-380299B97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dgm id="{7FD05B81-06CB-4C76-A577-380299B97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5819D4-2EBB-48B1-B8E3-CDFE9485FD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dgm id="{745819D4-2EBB-48B1-B8E3-CDFE9485FD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EA8A7B-18EA-4854-BA7D-F4657596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8AEA8A7B-18EA-4854-BA7D-F465759648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FE3886-C3F7-4082-B012-84FC347CB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A5FE3886-C3F7-4082-B012-84FC347CB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61B7B1-888A-43FE-9386-D01E260B5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7161B7B1-888A-43FE-9386-D01E260B58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9E3B37-95B1-4B2C-9A86-33E9530E93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FD9E3B37-95B1-4B2C-9A86-33E9530E93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BC8D580-6072-4812-89B0-AF6B69C52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2BC8D580-6072-4812-89B0-AF6B69C52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7F1402-A233-484B-BFF8-D069A3536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7A7F1402-A233-484B-BFF8-D069A3536E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5F0A72F-9B64-47D4-BF35-A30EBF366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95F0A72F-9B64-47D4-BF35-A30EBF3664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52672A-478A-4FF3-A1C2-ED0809A45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dgm id="{5C52672A-478A-4FF3-A1C2-ED0809A456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FE35E5C-8814-4E62-AA7C-AE4A257DD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dgm id="{0FE35E5C-8814-4E62-AA7C-AE4A257DD4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Thanks</a:t>
            </a:r>
            <a:r>
              <a:rPr lang="es-ES" dirty="0"/>
              <a:t>!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909" y="1825626"/>
            <a:ext cx="5567988" cy="4061991"/>
          </a:xfrm>
        </p:spPr>
        <p:txBody>
          <a:bodyPr>
            <a:normAutofit fontScale="92500" lnSpcReduction="10000"/>
          </a:bodyPr>
          <a:lstStyle/>
          <a:p>
            <a:r>
              <a:rPr lang="es-ES" dirty="0" err="1"/>
              <a:t>Contact</a:t>
            </a:r>
            <a:r>
              <a:rPr lang="es-ES" dirty="0"/>
              <a:t>:</a:t>
            </a:r>
            <a:endParaRPr dirty="0"/>
          </a:p>
          <a:p>
            <a:pPr marL="0" indent="0">
              <a:buNone/>
            </a:pPr>
            <a:r>
              <a:rPr dirty="0"/>
              <a:t>Mar Zamorano </a:t>
            </a:r>
            <a:endParaRPr lang="es-ES" dirty="0"/>
          </a:p>
          <a:p>
            <a:pPr marL="0" indent="0">
              <a:buNone/>
            </a:pPr>
            <a:r>
              <a:rPr dirty="0">
                <a:hlinkClick r:id="rId2"/>
              </a:rPr>
              <a:t>maria.lopez.20@ucl.ac.uk</a:t>
            </a:r>
            <a:r>
              <a:rPr lang="es-ES" dirty="0"/>
              <a:t> </a:t>
            </a:r>
            <a:endParaRPr dirty="0"/>
          </a:p>
          <a:p>
            <a:endParaRPr dirty="0"/>
          </a:p>
          <a:p>
            <a:r>
              <a:rPr dirty="0"/>
              <a:t>Publica</a:t>
            </a:r>
            <a:r>
              <a:rPr lang="es-ES" dirty="0" err="1"/>
              <a:t>tions</a:t>
            </a:r>
            <a:r>
              <a:rPr dirty="0"/>
              <a:t>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- Video Game Procedural Content Generation Through Software Transplantation.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ICSE SEIP 2025</a:t>
            </a:r>
            <a:r>
              <a:rPr lang="en-US" dirty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- Game Software Engineering: A Controlled Experiment Comparing Automated Content Generation Techniques.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ESEM 2024</a:t>
            </a: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dirty="0">
                <a:solidFill>
                  <a:schemeClr val="accent3"/>
                </a:solidFill>
              </a:rPr>
              <a:t>(Best Paper Award).</a:t>
            </a:r>
            <a:endParaRPr dirty="0">
              <a:solidFill>
                <a:schemeClr val="accent3"/>
              </a:solidFill>
            </a:endParaRPr>
          </a:p>
        </p:txBody>
      </p:sp>
      <p:pic>
        <p:nvPicPr>
          <p:cNvPr id="5" name="Imagen 4" descr="Código QR&#10;&#10;El contenido generado por IA puede ser incorrecto.">
            <a:extLst>
              <a:ext uri="{FF2B5EF4-FFF2-40B4-BE49-F238E27FC236}">
                <a16:creationId xmlns:a16="http://schemas.microsoft.com/office/drawing/2014/main" id="{A552C107-186B-03F3-40B1-6FB51CF2F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554" y="15951"/>
            <a:ext cx="2643969" cy="2643969"/>
          </a:xfrm>
          <a:prstGeom prst="rect">
            <a:avLst/>
          </a:prstGeom>
        </p:spPr>
      </p:pic>
      <p:pic>
        <p:nvPicPr>
          <p:cNvPr id="7" name="Imagen 6" descr="Código QR&#10;&#10;El contenido generado por IA puede ser incorrecto.">
            <a:extLst>
              <a:ext uri="{FF2B5EF4-FFF2-40B4-BE49-F238E27FC236}">
                <a16:creationId xmlns:a16="http://schemas.microsoft.com/office/drawing/2014/main" id="{12C9B506-D1EB-5A93-8EF2-8C19B9560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122" y="3089570"/>
            <a:ext cx="2643969" cy="2643969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998E6A8-166B-2658-C97D-663700F327BC}"/>
              </a:ext>
            </a:extLst>
          </p:cNvPr>
          <p:cNvSpPr/>
          <p:nvPr/>
        </p:nvSpPr>
        <p:spPr>
          <a:xfrm>
            <a:off x="6119985" y="2625800"/>
            <a:ext cx="2621106" cy="41466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ICSE 2025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BF27F41-527A-ED8F-3880-DA531B9A7C29}"/>
              </a:ext>
            </a:extLst>
          </p:cNvPr>
          <p:cNvSpPr/>
          <p:nvPr/>
        </p:nvSpPr>
        <p:spPr>
          <a:xfrm>
            <a:off x="6102837" y="5714400"/>
            <a:ext cx="2649686" cy="41466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ESEM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201E8E4E-C4C6-B375-DCE4-6B418D07E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" t="4340" r="101" b="6456"/>
          <a:stretch/>
        </p:blipFill>
        <p:spPr>
          <a:xfrm>
            <a:off x="-1462779" y="0"/>
            <a:ext cx="12069557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Calendario&#10;&#10;El contenido generado por IA puede ser incorrecto.">
            <a:extLst>
              <a:ext uri="{FF2B5EF4-FFF2-40B4-BE49-F238E27FC236}">
                <a16:creationId xmlns:a16="http://schemas.microsoft.com/office/drawing/2014/main" id="{B952F923-6709-980C-3E43-60C74900F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272" y="3314581"/>
            <a:ext cx="2780495" cy="278049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B05A6FB-8923-6183-8FFC-B1A4673C4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videogames need?</a:t>
            </a:r>
          </a:p>
        </p:txBody>
      </p:sp>
      <p:pic>
        <p:nvPicPr>
          <p:cNvPr id="5" name="Marcador de contenido 4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3E0CA640-2DC6-0D3B-BA5A-45BD44E77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875" y="1552670"/>
            <a:ext cx="3121925" cy="3121925"/>
          </a:xfrm>
        </p:spPr>
      </p:pic>
      <p:pic>
        <p:nvPicPr>
          <p:cNvPr id="7" name="Imagen 6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8ECF9C3-87BE-201B-69FC-A91A3D7F8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669" y="1690689"/>
            <a:ext cx="3121925" cy="3121925"/>
          </a:xfrm>
          <a:prstGeom prst="rect">
            <a:avLst/>
          </a:prstGeom>
        </p:spPr>
      </p:pic>
      <p:pic>
        <p:nvPicPr>
          <p:cNvPr id="9" name="Imagen 8" descr="Un par de personas con instrumentos musicales y micrófonos en un escenario con luces&#10;&#10;El contenido generado por IA puede ser incorrecto.">
            <a:extLst>
              <a:ext uri="{FF2B5EF4-FFF2-40B4-BE49-F238E27FC236}">
                <a16:creationId xmlns:a16="http://schemas.microsoft.com/office/drawing/2014/main" id="{B30D1A62-EF34-04DB-371C-1543EAB26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084" y="3236343"/>
            <a:ext cx="2780495" cy="27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BA1673-2E07-EA76-8569-9DB97762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next?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04FACA-5421-9049-9DBD-03F14799C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67" y="1623906"/>
            <a:ext cx="7616263" cy="1350843"/>
          </a:xfrm>
          <a:prstGeom prst="rect">
            <a:avLst/>
          </a:prstGeom>
        </p:spPr>
      </p:pic>
      <p:pic>
        <p:nvPicPr>
          <p:cNvPr id="6" name="Google Shape;456;p47">
            <a:extLst>
              <a:ext uri="{FF2B5EF4-FFF2-40B4-BE49-F238E27FC236}">
                <a16:creationId xmlns:a16="http://schemas.microsoft.com/office/drawing/2014/main" id="{ECE18C2B-A331-689F-ECAE-2F840B5E1A8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3341743"/>
            <a:ext cx="4222124" cy="820824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</p:pic>
      <p:pic>
        <p:nvPicPr>
          <p:cNvPr id="7" name="Google Shape;457;p47">
            <a:extLst>
              <a:ext uri="{FF2B5EF4-FFF2-40B4-BE49-F238E27FC236}">
                <a16:creationId xmlns:a16="http://schemas.microsoft.com/office/drawing/2014/main" id="{D65A776E-07FC-F235-C45D-390116C6AD3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t="1" b="-1008"/>
          <a:stretch/>
        </p:blipFill>
        <p:spPr>
          <a:xfrm>
            <a:off x="465882" y="3245326"/>
            <a:ext cx="3637514" cy="1175275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CB17E4-B76C-9891-4436-99CB3E28E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677" y="4572288"/>
            <a:ext cx="5444646" cy="152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n hombre con una camisa azul&#10;&#10;El contenido generado por IA puede ser incorrecto.">
            <a:extLst>
              <a:ext uri="{FF2B5EF4-FFF2-40B4-BE49-F238E27FC236}">
                <a16:creationId xmlns:a16="http://schemas.microsoft.com/office/drawing/2014/main" id="{A987C340-A890-A25B-587A-FFD8BA8D1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88" y="556428"/>
            <a:ext cx="8963025" cy="506410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83412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n 11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EB5594D-3718-7D12-04EF-56AE152B0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846" y="820507"/>
            <a:ext cx="2579427" cy="257942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D680CD-5B6A-B8F5-76ED-F7EFFB117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we help developers?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D477BB-3C30-8F95-3DF3-25009C345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08" y="1825627"/>
            <a:ext cx="5383743" cy="114802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Procedural Content Generation (PCG)</a:t>
            </a:r>
          </a:p>
        </p:txBody>
      </p:sp>
      <p:sp>
        <p:nvSpPr>
          <p:cNvPr id="107" name="Flecha derecha 42">
            <a:extLst>
              <a:ext uri="{FF2B5EF4-FFF2-40B4-BE49-F238E27FC236}">
                <a16:creationId xmlns:a16="http://schemas.microsoft.com/office/drawing/2014/main" id="{74121508-83C0-15EA-90E6-00FC86EE4149}"/>
              </a:ext>
            </a:extLst>
          </p:cNvPr>
          <p:cNvSpPr/>
          <p:nvPr/>
        </p:nvSpPr>
        <p:spPr>
          <a:xfrm>
            <a:off x="5434928" y="4261042"/>
            <a:ext cx="653925" cy="275054"/>
          </a:xfrm>
          <a:prstGeom prst="rightArrow">
            <a:avLst>
              <a:gd name="adj1" fmla="val 30170"/>
              <a:gd name="adj2" fmla="val 7962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8" name="Flecha derecha 41">
            <a:extLst>
              <a:ext uri="{FF2B5EF4-FFF2-40B4-BE49-F238E27FC236}">
                <a16:creationId xmlns:a16="http://schemas.microsoft.com/office/drawing/2014/main" id="{D73EEF4A-A237-7F59-5DE5-F1B8526E7934}"/>
              </a:ext>
            </a:extLst>
          </p:cNvPr>
          <p:cNvSpPr/>
          <p:nvPr/>
        </p:nvSpPr>
        <p:spPr>
          <a:xfrm>
            <a:off x="3022203" y="4261042"/>
            <a:ext cx="653925" cy="275054"/>
          </a:xfrm>
          <a:prstGeom prst="rightArrow">
            <a:avLst>
              <a:gd name="adj1" fmla="val 30170"/>
              <a:gd name="adj2" fmla="val 7962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89D57FCC-81F1-7933-1764-144713BD034C}"/>
              </a:ext>
            </a:extLst>
          </p:cNvPr>
          <p:cNvSpPr/>
          <p:nvPr/>
        </p:nvSpPr>
        <p:spPr>
          <a:xfrm>
            <a:off x="3822185" y="4002488"/>
            <a:ext cx="1505772" cy="792163"/>
          </a:xfrm>
          <a:prstGeom prst="rect">
            <a:avLst/>
          </a:prstGeom>
          <a:solidFill>
            <a:srgbClr val="15132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dirty="0" err="1">
                <a:solidFill>
                  <a:schemeClr val="accent1"/>
                </a:solidFill>
                <a:latin typeface="Brockmann Medium" pitchFamily="2" charset="77"/>
              </a:rPr>
              <a:t>Algorithm</a:t>
            </a:r>
            <a:endParaRPr lang="es-ES_tradnl" sz="2000" dirty="0">
              <a:solidFill>
                <a:schemeClr val="accent1"/>
              </a:solidFill>
              <a:latin typeface="Brockmann Medium" pitchFamily="2" charset="77"/>
            </a:endParaRPr>
          </a:p>
        </p:txBody>
      </p: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223EF73F-08F6-EAEC-798C-64EE780FFCC5}"/>
              </a:ext>
            </a:extLst>
          </p:cNvPr>
          <p:cNvGrpSpPr/>
          <p:nvPr/>
        </p:nvGrpSpPr>
        <p:grpSpPr>
          <a:xfrm>
            <a:off x="321757" y="3510662"/>
            <a:ext cx="2593473" cy="1686981"/>
            <a:chOff x="321757" y="3510662"/>
            <a:chExt cx="2593473" cy="1686981"/>
          </a:xfrm>
        </p:grpSpPr>
        <p:sp>
          <p:nvSpPr>
            <p:cNvPr id="110" name="Recortar rectángulo de una esquina 32">
              <a:extLst>
                <a:ext uri="{FF2B5EF4-FFF2-40B4-BE49-F238E27FC236}">
                  <a16:creationId xmlns:a16="http://schemas.microsoft.com/office/drawing/2014/main" id="{F644C95B-C7EF-4E2A-666F-3285ACDB16A1}"/>
                </a:ext>
              </a:extLst>
            </p:cNvPr>
            <p:cNvSpPr/>
            <p:nvPr/>
          </p:nvSpPr>
          <p:spPr>
            <a:xfrm>
              <a:off x="431593" y="3621390"/>
              <a:ext cx="2396071" cy="1476682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4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111" name="Recortar rectángulo de una esquina 33">
              <a:extLst>
                <a:ext uri="{FF2B5EF4-FFF2-40B4-BE49-F238E27FC236}">
                  <a16:creationId xmlns:a16="http://schemas.microsoft.com/office/drawing/2014/main" id="{032F6234-BB5B-8767-908C-35B84975C66C}"/>
                </a:ext>
              </a:extLst>
            </p:cNvPr>
            <p:cNvSpPr/>
            <p:nvPr/>
          </p:nvSpPr>
          <p:spPr>
            <a:xfrm>
              <a:off x="519159" y="3510662"/>
              <a:ext cx="2396071" cy="1476682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4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112" name="Recortar rectángulo de una esquina 31">
              <a:extLst>
                <a:ext uri="{FF2B5EF4-FFF2-40B4-BE49-F238E27FC236}">
                  <a16:creationId xmlns:a16="http://schemas.microsoft.com/office/drawing/2014/main" id="{5D6A5F8C-8E32-2A35-D4C1-E538F0917371}"/>
                </a:ext>
              </a:extLst>
            </p:cNvPr>
            <p:cNvSpPr/>
            <p:nvPr/>
          </p:nvSpPr>
          <p:spPr>
            <a:xfrm>
              <a:off x="321757" y="3720961"/>
              <a:ext cx="2396071" cy="1476682"/>
            </a:xfrm>
            <a:prstGeom prst="snip1Rect">
              <a:avLst>
                <a:gd name="adj" fmla="val 15586"/>
              </a:avLst>
            </a:prstGeom>
            <a:solidFill>
              <a:srgbClr val="06E69C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200" dirty="0">
                <a:solidFill>
                  <a:srgbClr val="151327"/>
                </a:solidFill>
                <a:latin typeface="Brockmann Medium" pitchFamily="2" charset="77"/>
              </a:endParaRPr>
            </a:p>
            <a:p>
              <a:pPr algn="ctr"/>
              <a:r>
                <a:rPr lang="es-ES_tradnl" sz="2000" dirty="0">
                  <a:solidFill>
                    <a:srgbClr val="151327"/>
                  </a:solidFill>
                  <a:latin typeface="Brockmann Medium" pitchFamily="2" charset="77"/>
                </a:rPr>
                <a:t>Human </a:t>
              </a:r>
              <a:r>
                <a:rPr lang="es-ES_tradnl" sz="2000" dirty="0" err="1">
                  <a:solidFill>
                    <a:srgbClr val="151327"/>
                  </a:solidFill>
                  <a:latin typeface="Brockmann Medium" pitchFamily="2" charset="77"/>
                </a:rPr>
                <a:t>Generated</a:t>
              </a:r>
              <a:r>
                <a:rPr lang="es-ES_tradnl" sz="2000" dirty="0">
                  <a:solidFill>
                    <a:srgbClr val="151327"/>
                  </a:solidFill>
                  <a:latin typeface="Brockmann Medium" pitchFamily="2" charset="77"/>
                </a:rPr>
                <a:t> Content</a:t>
              </a:r>
            </a:p>
          </p:txBody>
        </p:sp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BA0FAE10-650D-AD71-0B0F-AEA1CFB474F1}"/>
              </a:ext>
            </a:extLst>
          </p:cNvPr>
          <p:cNvGrpSpPr/>
          <p:nvPr/>
        </p:nvGrpSpPr>
        <p:grpSpPr>
          <a:xfrm>
            <a:off x="6234910" y="3510662"/>
            <a:ext cx="2593474" cy="1686981"/>
            <a:chOff x="6234910" y="3510662"/>
            <a:chExt cx="2593474" cy="1686981"/>
          </a:xfrm>
        </p:grpSpPr>
        <p:sp>
          <p:nvSpPr>
            <p:cNvPr id="113" name="Recortar rectángulo de una esquina 36">
              <a:extLst>
                <a:ext uri="{FF2B5EF4-FFF2-40B4-BE49-F238E27FC236}">
                  <a16:creationId xmlns:a16="http://schemas.microsoft.com/office/drawing/2014/main" id="{6760CB37-15AA-46BB-7329-246CEB60D660}"/>
                </a:ext>
              </a:extLst>
            </p:cNvPr>
            <p:cNvSpPr/>
            <p:nvPr/>
          </p:nvSpPr>
          <p:spPr>
            <a:xfrm>
              <a:off x="6344747" y="3621390"/>
              <a:ext cx="2396071" cy="1476682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4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114" name="Recortar rectángulo de una esquina 37">
              <a:extLst>
                <a:ext uri="{FF2B5EF4-FFF2-40B4-BE49-F238E27FC236}">
                  <a16:creationId xmlns:a16="http://schemas.microsoft.com/office/drawing/2014/main" id="{233955C3-371A-35FB-9B26-1D0D9BC52751}"/>
                </a:ext>
              </a:extLst>
            </p:cNvPr>
            <p:cNvSpPr/>
            <p:nvPr/>
          </p:nvSpPr>
          <p:spPr>
            <a:xfrm>
              <a:off x="6432313" y="3510662"/>
              <a:ext cx="2396071" cy="1476682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4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115" name="Recortar rectángulo de una esquina 38">
              <a:extLst>
                <a:ext uri="{FF2B5EF4-FFF2-40B4-BE49-F238E27FC236}">
                  <a16:creationId xmlns:a16="http://schemas.microsoft.com/office/drawing/2014/main" id="{DF79ED87-041F-4716-3B01-C74ECF7340E9}"/>
                </a:ext>
              </a:extLst>
            </p:cNvPr>
            <p:cNvSpPr/>
            <p:nvPr/>
          </p:nvSpPr>
          <p:spPr>
            <a:xfrm>
              <a:off x="6234910" y="3720961"/>
              <a:ext cx="2396071" cy="1476682"/>
            </a:xfrm>
            <a:prstGeom prst="snip1Rect">
              <a:avLst>
                <a:gd name="adj" fmla="val 15586"/>
              </a:avLst>
            </a:prstGeom>
            <a:solidFill>
              <a:srgbClr val="06E69C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200" dirty="0">
                <a:solidFill>
                  <a:srgbClr val="151327"/>
                </a:solidFill>
                <a:latin typeface="Brockmann Medium" pitchFamily="2" charset="77"/>
              </a:endParaRPr>
            </a:p>
            <a:p>
              <a:pPr algn="ctr"/>
              <a:r>
                <a:rPr lang="es-ES_tradnl" sz="2000" dirty="0">
                  <a:solidFill>
                    <a:srgbClr val="151327"/>
                  </a:solidFill>
                  <a:latin typeface="Brockmann Medium" pitchFamily="2" charset="77"/>
                </a:rPr>
                <a:t>Procedural Content </a:t>
              </a:r>
              <a:r>
                <a:rPr lang="es-ES_tradnl" sz="2000" dirty="0" err="1">
                  <a:solidFill>
                    <a:srgbClr val="151327"/>
                  </a:solidFill>
                  <a:latin typeface="Brockmann Medium" pitchFamily="2" charset="77"/>
                </a:rPr>
                <a:t>Generated</a:t>
              </a:r>
              <a:endParaRPr lang="es-ES_tradnl" sz="20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77 0.00024 L 5.55556E-7 -3.703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2 0.00162 L -4.72222E-6 -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7" grpId="0" animBg="1"/>
      <p:bldP spid="107" grpId="1" animBg="1"/>
      <p:bldP spid="108" grpId="0" animBg="1"/>
      <p:bldP spid="108" grpId="1" animBg="1"/>
      <p:bldP spid="1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6856D-E679-5ED9-926D-48A81FB2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8" y="365126"/>
            <a:ext cx="8349615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What if…?</a:t>
            </a:r>
          </a:p>
        </p:txBody>
      </p:sp>
      <p:pic>
        <p:nvPicPr>
          <p:cNvPr id="5" name="Marcador de contenido 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311ED6BB-9266-F216-FD23-40F6F6C52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269" b="51351"/>
          <a:stretch>
            <a:fillRect/>
          </a:stretch>
        </p:blipFill>
        <p:spPr>
          <a:xfrm>
            <a:off x="822427" y="2798553"/>
            <a:ext cx="7499146" cy="3253153"/>
          </a:xfrm>
          <a:noFill/>
        </p:spPr>
      </p:pic>
      <p:pic>
        <p:nvPicPr>
          <p:cNvPr id="6" name="Marcador de contenido 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A8F2FA6-9FD8-F53A-D4BA-1C0A8FDE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323" t="8511" r="43313" b="75471"/>
          <a:stretch>
            <a:fillRect/>
          </a:stretch>
        </p:blipFill>
        <p:spPr>
          <a:xfrm>
            <a:off x="3930555" y="1364777"/>
            <a:ext cx="1282889" cy="1337482"/>
          </a:xfrm>
          <a:prstGeom prst="rect">
            <a:avLst/>
          </a:prstGeom>
          <a:noFill/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D91F6A7-383D-EDFD-6A60-38D73C81BC3D}"/>
              </a:ext>
            </a:extLst>
          </p:cNvPr>
          <p:cNvCxnSpPr/>
          <p:nvPr/>
        </p:nvCxnSpPr>
        <p:spPr>
          <a:xfrm flipH="1">
            <a:off x="3316406" y="2661315"/>
            <a:ext cx="614149" cy="539085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64C83C63-1298-AA51-2F39-9E07941CB095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4572000" y="2702259"/>
            <a:ext cx="0" cy="409431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D540863B-7DDF-7073-A135-F3F17074D56D}"/>
              </a:ext>
            </a:extLst>
          </p:cNvPr>
          <p:cNvCxnSpPr>
            <a:cxnSpLocks/>
          </p:cNvCxnSpPr>
          <p:nvPr/>
        </p:nvCxnSpPr>
        <p:spPr>
          <a:xfrm>
            <a:off x="5213444" y="2661315"/>
            <a:ext cx="498144" cy="409431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15800429-54E6-BB03-7A12-937A7CD93F36}"/>
              </a:ext>
            </a:extLst>
          </p:cNvPr>
          <p:cNvSpPr txBox="1">
            <a:spLocks/>
          </p:cNvSpPr>
          <p:nvPr/>
        </p:nvSpPr>
        <p:spPr>
          <a:xfrm>
            <a:off x="402909" y="1825627"/>
            <a:ext cx="3234220" cy="61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Brockmann" pitchFamily="2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ockmann" pitchFamily="2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Brockmann" pitchFamily="2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rockmann" pitchFamily="2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Brockmann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Reusing content!!!</a:t>
            </a:r>
          </a:p>
        </p:txBody>
      </p:sp>
    </p:spTree>
    <p:extLst>
      <p:ext uri="{BB962C8B-B14F-4D97-AF65-F5344CB8AC3E}">
        <p14:creationId xmlns:p14="http://schemas.microsoft.com/office/powerpoint/2010/main" val="160946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650FA-906A-9A13-76C7-E24B90AA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24F657-D257-037D-728F-F49D6163A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Approach</a:t>
            </a:r>
            <a:r>
              <a:rPr lang="es-ES_tradnl" dirty="0"/>
              <a:t>: IMHOTEP</a:t>
            </a: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C4ECFAFF-545F-C7B3-4A04-E115C8F35CE9}"/>
              </a:ext>
            </a:extLst>
          </p:cNvPr>
          <p:cNvSpPr/>
          <p:nvPr/>
        </p:nvSpPr>
        <p:spPr>
          <a:xfrm>
            <a:off x="628650" y="2335244"/>
            <a:ext cx="7886700" cy="1419878"/>
          </a:xfrm>
          <a:prstGeom prst="rect">
            <a:avLst/>
          </a:prstGeom>
          <a:noFill/>
          <a:ln>
            <a:solidFill>
              <a:srgbClr val="1513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CD7BB9A5-7D46-C817-33BC-BE346FE6E91D}"/>
              </a:ext>
            </a:extLst>
          </p:cNvPr>
          <p:cNvSpPr/>
          <p:nvPr/>
        </p:nvSpPr>
        <p:spPr>
          <a:xfrm rot="16200000">
            <a:off x="176970" y="2786923"/>
            <a:ext cx="1419876" cy="516515"/>
          </a:xfrm>
          <a:prstGeom prst="rect">
            <a:avLst/>
          </a:prstGeom>
          <a:solidFill>
            <a:srgbClr val="151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dirty="0">
                <a:latin typeface="Brockmann Medium" pitchFamily="2" charset="77"/>
              </a:rPr>
              <a:t>PCG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21A387AC-DD48-2B32-78A0-492FB9B92CAF}"/>
              </a:ext>
            </a:extLst>
          </p:cNvPr>
          <p:cNvSpPr/>
          <p:nvPr/>
        </p:nvSpPr>
        <p:spPr>
          <a:xfrm>
            <a:off x="628649" y="3955366"/>
            <a:ext cx="7886701" cy="1419878"/>
          </a:xfrm>
          <a:prstGeom prst="rect">
            <a:avLst/>
          </a:prstGeom>
          <a:noFill/>
          <a:ln>
            <a:solidFill>
              <a:srgbClr val="1513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AB357DF4-A08E-C98D-8F7E-01082B322EB2}"/>
              </a:ext>
            </a:extLst>
          </p:cNvPr>
          <p:cNvSpPr/>
          <p:nvPr/>
        </p:nvSpPr>
        <p:spPr>
          <a:xfrm rot="16200000">
            <a:off x="176970" y="4400221"/>
            <a:ext cx="1419876" cy="516515"/>
          </a:xfrm>
          <a:prstGeom prst="rect">
            <a:avLst/>
          </a:prstGeom>
          <a:solidFill>
            <a:srgbClr val="151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00" dirty="0">
                <a:latin typeface="Brockmann Medium" pitchFamily="2" charset="77"/>
              </a:rPr>
              <a:t>IMHOTEP</a:t>
            </a:r>
          </a:p>
        </p:txBody>
      </p:sp>
      <p:sp>
        <p:nvSpPr>
          <p:cNvPr id="3" name="Flecha derecha 42">
            <a:extLst>
              <a:ext uri="{FF2B5EF4-FFF2-40B4-BE49-F238E27FC236}">
                <a16:creationId xmlns:a16="http://schemas.microsoft.com/office/drawing/2014/main" id="{C71B54FE-305E-C1C0-0C59-6AC9C821F54F}"/>
              </a:ext>
            </a:extLst>
          </p:cNvPr>
          <p:cNvSpPr/>
          <p:nvPr/>
        </p:nvSpPr>
        <p:spPr>
          <a:xfrm>
            <a:off x="4599260" y="2974132"/>
            <a:ext cx="417774" cy="174610"/>
          </a:xfrm>
          <a:prstGeom prst="rightArrow">
            <a:avLst>
              <a:gd name="adj1" fmla="val 30170"/>
              <a:gd name="adj2" fmla="val 7962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/>
          </a:p>
        </p:txBody>
      </p:sp>
      <p:sp>
        <p:nvSpPr>
          <p:cNvPr id="4" name="Flecha derecha 41">
            <a:extLst>
              <a:ext uri="{FF2B5EF4-FFF2-40B4-BE49-F238E27FC236}">
                <a16:creationId xmlns:a16="http://schemas.microsoft.com/office/drawing/2014/main" id="{0195AF70-01AE-FB5B-0F68-4CC0C1D74183}"/>
              </a:ext>
            </a:extLst>
          </p:cNvPr>
          <p:cNvSpPr/>
          <p:nvPr/>
        </p:nvSpPr>
        <p:spPr>
          <a:xfrm>
            <a:off x="3048320" y="2974132"/>
            <a:ext cx="417774" cy="174610"/>
          </a:xfrm>
          <a:prstGeom prst="rightArrow">
            <a:avLst>
              <a:gd name="adj1" fmla="val 30170"/>
              <a:gd name="adj2" fmla="val 7962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17A1F2C-5C2E-6263-84EC-F8FB3E76C2C2}"/>
              </a:ext>
            </a:extLst>
          </p:cNvPr>
          <p:cNvSpPr/>
          <p:nvPr/>
        </p:nvSpPr>
        <p:spPr>
          <a:xfrm>
            <a:off x="3568924" y="2809996"/>
            <a:ext cx="961996" cy="502882"/>
          </a:xfrm>
          <a:prstGeom prst="rect">
            <a:avLst/>
          </a:prstGeom>
          <a:solidFill>
            <a:srgbClr val="15132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err="1">
                <a:solidFill>
                  <a:schemeClr val="accent1"/>
                </a:solidFill>
                <a:latin typeface="Brockmann Medium" pitchFamily="2" charset="77"/>
              </a:rPr>
              <a:t>Algorithm</a:t>
            </a:r>
            <a:endParaRPr lang="es-ES_tradnl" sz="1200" dirty="0">
              <a:solidFill>
                <a:schemeClr val="accent1"/>
              </a:solidFill>
              <a:latin typeface="Brockmann Medium" pitchFamily="2" charset="77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89AAB9F6-0946-9CBC-4F6C-3B011E3C7DA4}"/>
              </a:ext>
            </a:extLst>
          </p:cNvPr>
          <p:cNvGrpSpPr/>
          <p:nvPr/>
        </p:nvGrpSpPr>
        <p:grpSpPr>
          <a:xfrm>
            <a:off x="1332598" y="2497775"/>
            <a:ext cx="1656898" cy="1070931"/>
            <a:chOff x="1332598" y="2497775"/>
            <a:chExt cx="1656898" cy="1070931"/>
          </a:xfrm>
        </p:grpSpPr>
        <p:sp>
          <p:nvSpPr>
            <p:cNvPr id="6" name="Recortar rectángulo de una esquina 32">
              <a:extLst>
                <a:ext uri="{FF2B5EF4-FFF2-40B4-BE49-F238E27FC236}">
                  <a16:creationId xmlns:a16="http://schemas.microsoft.com/office/drawing/2014/main" id="{11E37CBE-5811-3721-FB17-599C2527549E}"/>
                </a:ext>
              </a:extLst>
            </p:cNvPr>
            <p:cNvSpPr/>
            <p:nvPr/>
          </p:nvSpPr>
          <p:spPr>
            <a:xfrm>
              <a:off x="1402769" y="2568067"/>
              <a:ext cx="1530783" cy="937429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0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7" name="Recortar rectángulo de una esquina 33">
              <a:extLst>
                <a:ext uri="{FF2B5EF4-FFF2-40B4-BE49-F238E27FC236}">
                  <a16:creationId xmlns:a16="http://schemas.microsoft.com/office/drawing/2014/main" id="{915BBC95-AD52-B851-6DAC-703AD1613709}"/>
                </a:ext>
              </a:extLst>
            </p:cNvPr>
            <p:cNvSpPr/>
            <p:nvPr/>
          </p:nvSpPr>
          <p:spPr>
            <a:xfrm>
              <a:off x="1458713" y="2497775"/>
              <a:ext cx="1530783" cy="937429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0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8" name="Recortar rectángulo de una esquina 31">
              <a:extLst>
                <a:ext uri="{FF2B5EF4-FFF2-40B4-BE49-F238E27FC236}">
                  <a16:creationId xmlns:a16="http://schemas.microsoft.com/office/drawing/2014/main" id="{B1129B91-A1E6-9735-E57B-6959190973B9}"/>
                </a:ext>
              </a:extLst>
            </p:cNvPr>
            <p:cNvSpPr/>
            <p:nvPr/>
          </p:nvSpPr>
          <p:spPr>
            <a:xfrm>
              <a:off x="1332598" y="2631277"/>
              <a:ext cx="1530783" cy="937429"/>
            </a:xfrm>
            <a:prstGeom prst="snip1Rect">
              <a:avLst>
                <a:gd name="adj" fmla="val 15586"/>
              </a:avLst>
            </a:prstGeom>
            <a:solidFill>
              <a:srgbClr val="06E69C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900" dirty="0">
                <a:solidFill>
                  <a:srgbClr val="151327"/>
                </a:solidFill>
                <a:latin typeface="Brockmann Medium" pitchFamily="2" charset="77"/>
              </a:endParaRPr>
            </a:p>
            <a:p>
              <a:pPr algn="ctr"/>
              <a:r>
                <a:rPr lang="es-ES_tradnl" sz="1200" dirty="0">
                  <a:solidFill>
                    <a:srgbClr val="151327"/>
                  </a:solidFill>
                  <a:latin typeface="Brockmann Medium" pitchFamily="2" charset="77"/>
                </a:rPr>
                <a:t>Human </a:t>
              </a:r>
              <a:r>
                <a:rPr lang="es-ES_tradnl" sz="1200" dirty="0" err="1">
                  <a:solidFill>
                    <a:srgbClr val="151327"/>
                  </a:solidFill>
                  <a:latin typeface="Brockmann Medium" pitchFamily="2" charset="77"/>
                </a:rPr>
                <a:t>Generated</a:t>
              </a:r>
              <a:r>
                <a:rPr lang="es-ES_tradnl" sz="1200" dirty="0">
                  <a:solidFill>
                    <a:srgbClr val="151327"/>
                  </a:solidFill>
                  <a:latin typeface="Brockmann Medium" pitchFamily="2" charset="77"/>
                </a:rPr>
                <a:t> Content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0FC72E1D-DC8D-92C4-3FA9-E4C8F2AB58CC}"/>
              </a:ext>
            </a:extLst>
          </p:cNvPr>
          <p:cNvGrpSpPr/>
          <p:nvPr/>
        </p:nvGrpSpPr>
        <p:grpSpPr>
          <a:xfrm>
            <a:off x="5110346" y="2497775"/>
            <a:ext cx="1656898" cy="1070931"/>
            <a:chOff x="5110346" y="2497775"/>
            <a:chExt cx="1656898" cy="1070931"/>
          </a:xfrm>
        </p:grpSpPr>
        <p:sp>
          <p:nvSpPr>
            <p:cNvPr id="9" name="Recortar rectángulo de una esquina 36">
              <a:extLst>
                <a:ext uri="{FF2B5EF4-FFF2-40B4-BE49-F238E27FC236}">
                  <a16:creationId xmlns:a16="http://schemas.microsoft.com/office/drawing/2014/main" id="{4319D5C1-A011-128D-2868-F33EB9A4C618}"/>
                </a:ext>
              </a:extLst>
            </p:cNvPr>
            <p:cNvSpPr/>
            <p:nvPr/>
          </p:nvSpPr>
          <p:spPr>
            <a:xfrm>
              <a:off x="5180518" y="2568067"/>
              <a:ext cx="1530783" cy="937429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0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10" name="Recortar rectángulo de una esquina 37">
              <a:extLst>
                <a:ext uri="{FF2B5EF4-FFF2-40B4-BE49-F238E27FC236}">
                  <a16:creationId xmlns:a16="http://schemas.microsoft.com/office/drawing/2014/main" id="{E17691D4-F9B0-78A9-1387-3A1583047DC2}"/>
                </a:ext>
              </a:extLst>
            </p:cNvPr>
            <p:cNvSpPr/>
            <p:nvPr/>
          </p:nvSpPr>
          <p:spPr>
            <a:xfrm>
              <a:off x="5236461" y="2497775"/>
              <a:ext cx="1530783" cy="937429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0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11" name="Recortar rectángulo de una esquina 38">
              <a:extLst>
                <a:ext uri="{FF2B5EF4-FFF2-40B4-BE49-F238E27FC236}">
                  <a16:creationId xmlns:a16="http://schemas.microsoft.com/office/drawing/2014/main" id="{7A67A50F-809E-D42F-6E2B-165BEE928F74}"/>
                </a:ext>
              </a:extLst>
            </p:cNvPr>
            <p:cNvSpPr/>
            <p:nvPr/>
          </p:nvSpPr>
          <p:spPr>
            <a:xfrm>
              <a:off x="5110346" y="2631277"/>
              <a:ext cx="1530783" cy="937429"/>
            </a:xfrm>
            <a:prstGeom prst="snip1Rect">
              <a:avLst>
                <a:gd name="adj" fmla="val 15586"/>
              </a:avLst>
            </a:prstGeom>
            <a:solidFill>
              <a:srgbClr val="06E69C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900" dirty="0">
                <a:solidFill>
                  <a:srgbClr val="151327"/>
                </a:solidFill>
                <a:latin typeface="Brockmann Medium" pitchFamily="2" charset="77"/>
              </a:endParaRPr>
            </a:p>
            <a:p>
              <a:pPr algn="ctr"/>
              <a:r>
                <a:rPr lang="es-ES_tradnl" sz="1200" dirty="0">
                  <a:solidFill>
                    <a:srgbClr val="151327"/>
                  </a:solidFill>
                  <a:latin typeface="Brockmann Medium" pitchFamily="2" charset="77"/>
                </a:rPr>
                <a:t>Procedural Content </a:t>
              </a:r>
              <a:r>
                <a:rPr lang="es-ES_tradnl" sz="1200" dirty="0" err="1">
                  <a:solidFill>
                    <a:srgbClr val="151327"/>
                  </a:solidFill>
                  <a:latin typeface="Brockmann Medium" pitchFamily="2" charset="77"/>
                </a:rPr>
                <a:t>Generated</a:t>
              </a:r>
              <a:endParaRPr lang="es-ES_tradnl" sz="12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</p:grpSp>
      <p:sp>
        <p:nvSpPr>
          <p:cNvPr id="14" name="Flecha derecha 42">
            <a:extLst>
              <a:ext uri="{FF2B5EF4-FFF2-40B4-BE49-F238E27FC236}">
                <a16:creationId xmlns:a16="http://schemas.microsoft.com/office/drawing/2014/main" id="{FE8143F5-4601-F436-3325-984CF778E9FB}"/>
              </a:ext>
            </a:extLst>
          </p:cNvPr>
          <p:cNvSpPr/>
          <p:nvPr/>
        </p:nvSpPr>
        <p:spPr>
          <a:xfrm>
            <a:off x="4599261" y="4604857"/>
            <a:ext cx="417774" cy="174610"/>
          </a:xfrm>
          <a:prstGeom prst="rightArrow">
            <a:avLst>
              <a:gd name="adj1" fmla="val 30170"/>
              <a:gd name="adj2" fmla="val 7962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/>
          </a:p>
        </p:txBody>
      </p:sp>
      <p:sp>
        <p:nvSpPr>
          <p:cNvPr id="15" name="Flecha derecha 41">
            <a:extLst>
              <a:ext uri="{FF2B5EF4-FFF2-40B4-BE49-F238E27FC236}">
                <a16:creationId xmlns:a16="http://schemas.microsoft.com/office/drawing/2014/main" id="{795BC79B-343D-88EB-DF5A-B3DA1D7148F2}"/>
              </a:ext>
            </a:extLst>
          </p:cNvPr>
          <p:cNvSpPr/>
          <p:nvPr/>
        </p:nvSpPr>
        <p:spPr>
          <a:xfrm>
            <a:off x="3048321" y="4604857"/>
            <a:ext cx="417774" cy="174610"/>
          </a:xfrm>
          <a:prstGeom prst="rightArrow">
            <a:avLst>
              <a:gd name="adj1" fmla="val 30170"/>
              <a:gd name="adj2" fmla="val 7962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2CB7BBF-0F40-F9CA-DFEE-79A70AA987C3}"/>
              </a:ext>
            </a:extLst>
          </p:cNvPr>
          <p:cNvSpPr/>
          <p:nvPr/>
        </p:nvSpPr>
        <p:spPr>
          <a:xfrm>
            <a:off x="3568925" y="4440721"/>
            <a:ext cx="961996" cy="502882"/>
          </a:xfrm>
          <a:prstGeom prst="rect">
            <a:avLst/>
          </a:prstGeom>
          <a:solidFill>
            <a:srgbClr val="15132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err="1">
                <a:solidFill>
                  <a:schemeClr val="accent1"/>
                </a:solidFill>
                <a:latin typeface="Brockmann Medium" pitchFamily="2" charset="77"/>
              </a:rPr>
              <a:t>Developer</a:t>
            </a:r>
            <a:endParaRPr lang="es-ES_tradnl" sz="1200" dirty="0">
              <a:solidFill>
                <a:schemeClr val="accent1"/>
              </a:solidFill>
              <a:latin typeface="Brockmann Medium" pitchFamily="2" charset="77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860E0010-1BA1-6620-FEF3-A771A7D1F009}"/>
              </a:ext>
            </a:extLst>
          </p:cNvPr>
          <p:cNvGrpSpPr/>
          <p:nvPr/>
        </p:nvGrpSpPr>
        <p:grpSpPr>
          <a:xfrm>
            <a:off x="1332599" y="4128500"/>
            <a:ext cx="1656898" cy="1070931"/>
            <a:chOff x="1332599" y="4073908"/>
            <a:chExt cx="1656898" cy="1070931"/>
          </a:xfrm>
        </p:grpSpPr>
        <p:sp>
          <p:nvSpPr>
            <p:cNvPr id="17" name="Recortar rectángulo de una esquina 32">
              <a:extLst>
                <a:ext uri="{FF2B5EF4-FFF2-40B4-BE49-F238E27FC236}">
                  <a16:creationId xmlns:a16="http://schemas.microsoft.com/office/drawing/2014/main" id="{FA60F35B-1735-5189-27CA-813D79DD10B8}"/>
                </a:ext>
              </a:extLst>
            </p:cNvPr>
            <p:cNvSpPr/>
            <p:nvPr/>
          </p:nvSpPr>
          <p:spPr>
            <a:xfrm>
              <a:off x="1402770" y="4144200"/>
              <a:ext cx="1530783" cy="937429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0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18" name="Recortar rectángulo de una esquina 33">
              <a:extLst>
                <a:ext uri="{FF2B5EF4-FFF2-40B4-BE49-F238E27FC236}">
                  <a16:creationId xmlns:a16="http://schemas.microsoft.com/office/drawing/2014/main" id="{DD2902D5-718C-0CDE-A544-E5406B6EDEFE}"/>
                </a:ext>
              </a:extLst>
            </p:cNvPr>
            <p:cNvSpPr/>
            <p:nvPr/>
          </p:nvSpPr>
          <p:spPr>
            <a:xfrm>
              <a:off x="1458714" y="4073908"/>
              <a:ext cx="1530783" cy="937429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0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19" name="Recortar rectángulo de una esquina 31">
              <a:extLst>
                <a:ext uri="{FF2B5EF4-FFF2-40B4-BE49-F238E27FC236}">
                  <a16:creationId xmlns:a16="http://schemas.microsoft.com/office/drawing/2014/main" id="{DEDDE734-0514-15E1-6E96-80528B4855F5}"/>
                </a:ext>
              </a:extLst>
            </p:cNvPr>
            <p:cNvSpPr/>
            <p:nvPr/>
          </p:nvSpPr>
          <p:spPr>
            <a:xfrm>
              <a:off x="1332599" y="4207410"/>
              <a:ext cx="1530783" cy="937429"/>
            </a:xfrm>
            <a:prstGeom prst="snip1Rect">
              <a:avLst>
                <a:gd name="adj" fmla="val 15586"/>
              </a:avLst>
            </a:prstGeom>
            <a:solidFill>
              <a:srgbClr val="06E69C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900" dirty="0">
                <a:solidFill>
                  <a:srgbClr val="151327"/>
                </a:solidFill>
                <a:latin typeface="Brockmann Medium" pitchFamily="2" charset="77"/>
              </a:endParaRPr>
            </a:p>
            <a:p>
              <a:pPr algn="ctr"/>
              <a:r>
                <a:rPr lang="es-ES_tradnl" sz="1200" dirty="0">
                  <a:solidFill>
                    <a:srgbClr val="151327"/>
                  </a:solidFill>
                  <a:latin typeface="Brockmann Medium" pitchFamily="2" charset="77"/>
                </a:rPr>
                <a:t>Human </a:t>
              </a:r>
              <a:r>
                <a:rPr lang="es-ES_tradnl" sz="1200" dirty="0" err="1">
                  <a:solidFill>
                    <a:srgbClr val="151327"/>
                  </a:solidFill>
                  <a:latin typeface="Brockmann Medium" pitchFamily="2" charset="77"/>
                </a:rPr>
                <a:t>Generated</a:t>
              </a:r>
              <a:r>
                <a:rPr lang="es-ES_tradnl" sz="1200" dirty="0">
                  <a:solidFill>
                    <a:srgbClr val="151327"/>
                  </a:solidFill>
                  <a:latin typeface="Brockmann Medium" pitchFamily="2" charset="77"/>
                </a:rPr>
                <a:t> Content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927E7A4-DC78-4A17-FC7F-3D6852480EBC}"/>
              </a:ext>
            </a:extLst>
          </p:cNvPr>
          <p:cNvGrpSpPr/>
          <p:nvPr/>
        </p:nvGrpSpPr>
        <p:grpSpPr>
          <a:xfrm>
            <a:off x="6652551" y="4073908"/>
            <a:ext cx="1656898" cy="1070931"/>
            <a:chOff x="6652551" y="4073908"/>
            <a:chExt cx="1656898" cy="1070931"/>
          </a:xfrm>
        </p:grpSpPr>
        <p:sp>
          <p:nvSpPr>
            <p:cNvPr id="20" name="Recortar rectángulo de una esquina 36">
              <a:extLst>
                <a:ext uri="{FF2B5EF4-FFF2-40B4-BE49-F238E27FC236}">
                  <a16:creationId xmlns:a16="http://schemas.microsoft.com/office/drawing/2014/main" id="{A2979466-155F-C13E-F0AB-F28A0E3F7A4F}"/>
                </a:ext>
              </a:extLst>
            </p:cNvPr>
            <p:cNvSpPr/>
            <p:nvPr/>
          </p:nvSpPr>
          <p:spPr>
            <a:xfrm>
              <a:off x="6722723" y="4144200"/>
              <a:ext cx="1530783" cy="937429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0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21" name="Recortar rectángulo de una esquina 37">
              <a:extLst>
                <a:ext uri="{FF2B5EF4-FFF2-40B4-BE49-F238E27FC236}">
                  <a16:creationId xmlns:a16="http://schemas.microsoft.com/office/drawing/2014/main" id="{09A53E59-666A-B7D6-9D59-8D4C1C3A86C3}"/>
                </a:ext>
              </a:extLst>
            </p:cNvPr>
            <p:cNvSpPr/>
            <p:nvPr/>
          </p:nvSpPr>
          <p:spPr>
            <a:xfrm>
              <a:off x="6778666" y="4073908"/>
              <a:ext cx="1530783" cy="937429"/>
            </a:xfrm>
            <a:prstGeom prst="snip1Rect">
              <a:avLst>
                <a:gd name="adj" fmla="val 15586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10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  <p:sp>
          <p:nvSpPr>
            <p:cNvPr id="22" name="Recortar rectángulo de una esquina 38">
              <a:extLst>
                <a:ext uri="{FF2B5EF4-FFF2-40B4-BE49-F238E27FC236}">
                  <a16:creationId xmlns:a16="http://schemas.microsoft.com/office/drawing/2014/main" id="{DF40BEE0-F63B-C4CC-7D2E-4A665171A82C}"/>
                </a:ext>
              </a:extLst>
            </p:cNvPr>
            <p:cNvSpPr/>
            <p:nvPr/>
          </p:nvSpPr>
          <p:spPr>
            <a:xfrm>
              <a:off x="6652551" y="4207410"/>
              <a:ext cx="1530783" cy="937429"/>
            </a:xfrm>
            <a:prstGeom prst="snip1Rect">
              <a:avLst>
                <a:gd name="adj" fmla="val 15586"/>
              </a:avLst>
            </a:prstGeom>
            <a:solidFill>
              <a:srgbClr val="06E69C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s-ES_tradnl" sz="900" dirty="0">
                <a:solidFill>
                  <a:srgbClr val="151327"/>
                </a:solidFill>
                <a:latin typeface="Brockmann Medium" pitchFamily="2" charset="77"/>
              </a:endParaRPr>
            </a:p>
            <a:p>
              <a:pPr algn="ctr"/>
              <a:r>
                <a:rPr lang="es-ES_tradnl" sz="1200" dirty="0">
                  <a:solidFill>
                    <a:srgbClr val="151327"/>
                  </a:solidFill>
                  <a:latin typeface="Brockmann Medium" pitchFamily="2" charset="77"/>
                </a:rPr>
                <a:t>Procedural Content </a:t>
              </a:r>
              <a:r>
                <a:rPr lang="es-ES_tradnl" sz="1200" dirty="0" err="1">
                  <a:solidFill>
                    <a:srgbClr val="151327"/>
                  </a:solidFill>
                  <a:latin typeface="Brockmann Medium" pitchFamily="2" charset="77"/>
                </a:rPr>
                <a:t>Generated</a:t>
              </a:r>
              <a:endParaRPr lang="es-ES_tradnl" sz="1200" dirty="0">
                <a:solidFill>
                  <a:srgbClr val="151327"/>
                </a:solidFill>
                <a:latin typeface="Brockmann Medium" pitchFamily="2" charset="77"/>
              </a:endParaRPr>
            </a:p>
          </p:txBody>
        </p:sp>
      </p:grpSp>
      <p:sp>
        <p:nvSpPr>
          <p:cNvPr id="23" name="Flecha derecha 42">
            <a:extLst>
              <a:ext uri="{FF2B5EF4-FFF2-40B4-BE49-F238E27FC236}">
                <a16:creationId xmlns:a16="http://schemas.microsoft.com/office/drawing/2014/main" id="{305ED1DF-8CE4-BD6B-358F-90D75EE32D14}"/>
              </a:ext>
            </a:extLst>
          </p:cNvPr>
          <p:cNvSpPr/>
          <p:nvPr/>
        </p:nvSpPr>
        <p:spPr>
          <a:xfrm>
            <a:off x="6140682" y="4604857"/>
            <a:ext cx="417774" cy="174610"/>
          </a:xfrm>
          <a:prstGeom prst="rightArrow">
            <a:avLst>
              <a:gd name="adj1" fmla="val 30170"/>
              <a:gd name="adj2" fmla="val 7962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388517F-FFDB-87F8-58BC-034B02796D5D}"/>
              </a:ext>
            </a:extLst>
          </p:cNvPr>
          <p:cNvSpPr/>
          <p:nvPr/>
        </p:nvSpPr>
        <p:spPr>
          <a:xfrm>
            <a:off x="5110346" y="4440721"/>
            <a:ext cx="961996" cy="502882"/>
          </a:xfrm>
          <a:prstGeom prst="rect">
            <a:avLst/>
          </a:prstGeom>
          <a:solidFill>
            <a:srgbClr val="15132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 err="1">
                <a:solidFill>
                  <a:schemeClr val="accent1"/>
                </a:solidFill>
                <a:latin typeface="Brockmann Medium" pitchFamily="2" charset="77"/>
              </a:rPr>
              <a:t>Our</a:t>
            </a:r>
            <a:endParaRPr lang="es-ES_tradnl" sz="1200" dirty="0">
              <a:solidFill>
                <a:schemeClr val="accent1"/>
              </a:solidFill>
              <a:latin typeface="Brockmann Medium" pitchFamily="2" charset="77"/>
            </a:endParaRPr>
          </a:p>
          <a:p>
            <a:pPr algn="ctr"/>
            <a:r>
              <a:rPr lang="es-ES_tradnl" sz="1200" dirty="0" err="1">
                <a:solidFill>
                  <a:schemeClr val="accent1"/>
                </a:solidFill>
                <a:latin typeface="Brockmann Medium" pitchFamily="2" charset="77"/>
              </a:rPr>
              <a:t>Algorithm</a:t>
            </a:r>
            <a:endParaRPr lang="es-ES_tradnl" sz="1200" dirty="0">
              <a:solidFill>
                <a:schemeClr val="accent1"/>
              </a:solidFill>
              <a:latin typeface="Brockmann Medium" pitchFamily="2" charset="77"/>
            </a:endParaRPr>
          </a:p>
        </p:txBody>
      </p:sp>
      <p:pic>
        <p:nvPicPr>
          <p:cNvPr id="31" name="Imagen 30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E320AC05-4FAD-1B1E-FA67-5ECE1C1B9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253" y="417742"/>
            <a:ext cx="2392254" cy="2392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1091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5178">
        <p159:morph option="byWord"/>
      </p:transition>
    </mc:Choice>
    <mc:Fallback xmlns="">
      <p:transition spd="slow" advTm="651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2375 L -4.72222E-6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8 -0.00417 L 3.61111E-6 7.40741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-0.00046 L -4.44444E-6 7.40741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29 -0.00046 L 2.77778E-6 7.40741E-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23" grpId="0" animBg="1"/>
      <p:bldP spid="23" grpId="1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E0CBF-B53D-E195-E649-71592FB43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8" y="365126"/>
            <a:ext cx="8349615" cy="1325563"/>
          </a:xfrm>
        </p:spPr>
        <p:txBody>
          <a:bodyPr anchor="ctr">
            <a:normAutofit/>
          </a:bodyPr>
          <a:lstStyle/>
          <a:p>
            <a:r>
              <a:rPr lang="en-GB" dirty="0" err="1"/>
              <a:t>Kromaia</a:t>
            </a:r>
            <a:endParaRPr lang="en-GB" dirty="0"/>
          </a:p>
        </p:txBody>
      </p:sp>
      <p:pic>
        <p:nvPicPr>
          <p:cNvPr id="4" name="WhatsApp Video 2024-05-12 at 13.19.43">
            <a:hlinkClick r:id="" action="ppaction://media"/>
            <a:extLst>
              <a:ext uri="{FF2B5EF4-FFF2-40B4-BE49-F238E27FC236}">
                <a16:creationId xmlns:a16="http://schemas.microsoft.com/office/drawing/2014/main" id="{816314F3-BD38-E731-096C-189380525E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805" y="1525376"/>
            <a:ext cx="7648390" cy="43022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85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3.1|4.8|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.6|9.3"/>
</p:tagLst>
</file>

<file path=ppt/theme/theme1.xml><?xml version="1.0" encoding="utf-8"?>
<a:theme xmlns:a="http://schemas.openxmlformats.org/drawingml/2006/main" name="PechaKucha20252">
  <a:themeElements>
    <a:clrScheme name="SVIT">
      <a:dk1>
        <a:srgbClr val="151327"/>
      </a:dk1>
      <a:lt1>
        <a:srgbClr val="FFFFFF"/>
      </a:lt1>
      <a:dk2>
        <a:srgbClr val="151227"/>
      </a:dk2>
      <a:lt2>
        <a:srgbClr val="E8E8E8"/>
      </a:lt2>
      <a:accent1>
        <a:srgbClr val="07E69C"/>
      </a:accent1>
      <a:accent2>
        <a:srgbClr val="E582E0"/>
      </a:accent2>
      <a:accent3>
        <a:srgbClr val="5558FB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PechaKucha20252</Template>
  <TotalTime>1757</TotalTime>
  <Words>417</Words>
  <Application>Microsoft Office PowerPoint</Application>
  <PresentationFormat>On-screen Show (4:3)</PresentationFormat>
  <Paragraphs>80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PechaKucha20252</vt:lpstr>
      <vt:lpstr>Automated Software Transplantation for Procedural Content Generation</vt:lpstr>
      <vt:lpstr>PowerPoint Presentation</vt:lpstr>
      <vt:lpstr>What does videogames need?</vt:lpstr>
      <vt:lpstr>What happens next?</vt:lpstr>
      <vt:lpstr>PowerPoint Presentation</vt:lpstr>
      <vt:lpstr>How can we help developers?</vt:lpstr>
      <vt:lpstr>What if…?</vt:lpstr>
      <vt:lpstr>Our Approach: IMHOTEP</vt:lpstr>
      <vt:lpstr>Kromaia</vt:lpstr>
      <vt:lpstr>PowerPoint Presentation</vt:lpstr>
      <vt:lpstr>Empirical Evaluation</vt:lpstr>
      <vt:lpstr>Empirical Evaluation - Results</vt:lpstr>
      <vt:lpstr>Controlled Experiment</vt:lpstr>
      <vt:lpstr>Controlled Experiment - Results</vt:lpstr>
      <vt:lpstr>Criteria Satisfied by Our Work</vt:lpstr>
      <vt:lpstr>Why should we win?</vt:lpstr>
      <vt:lpstr>Thanks!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MARIA DEL MAR ZAMORANO LOPEZ</cp:lastModifiedBy>
  <cp:revision>4</cp:revision>
  <dcterms:created xsi:type="dcterms:W3CDTF">2013-01-27T09:14:16Z</dcterms:created>
  <dcterms:modified xsi:type="dcterms:W3CDTF">2025-06-28T01:05:30Z</dcterms:modified>
  <cp:category/>
</cp:coreProperties>
</file>